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  <p:sldId id="270" r:id="rId5"/>
    <p:sldId id="269" r:id="rId6"/>
    <p:sldId id="267" r:id="rId7"/>
    <p:sldId id="275" r:id="rId8"/>
    <p:sldId id="271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88BCC-6BBF-4298-87F0-21D48BDEAF87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434AB2-EF47-4A7B-9F81-808E36DB46B9}">
      <dgm:prSet phldrT="[Текст]" custT="1"/>
      <dgm:spPr/>
      <dgm:t>
        <a:bodyPr/>
        <a:lstStyle/>
        <a:p>
          <a:pPr algn="ctr"/>
          <a:r>
            <a:rPr lang="ru-RU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Наставник</a:t>
          </a:r>
        </a:p>
        <a:p>
          <a:pPr algn="ctr"/>
          <a:endParaRPr lang="ru-RU" sz="1200" b="0" i="0" dirty="0" smtClean="0"/>
        </a:p>
        <a:p>
          <a:pPr algn="ctr"/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МКОУ «Нижне-</a:t>
          </a:r>
          <a:r>
            <a:rPr lang="ru-RU" sz="12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Нарыкарская</a:t>
          </a:r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 средняя </a:t>
          </a:r>
          <a:r>
            <a:rPr lang="ru-RU" sz="12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общеобразова</a:t>
          </a:r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-тельная школа»</a:t>
          </a:r>
        </a:p>
        <a:p>
          <a:pPr algn="ctr"/>
          <a:endParaRPr lang="ru-RU" sz="1200" b="0" i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ru-RU" sz="12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29ECD-5B29-48BC-9082-5690EAC1FD40}" type="parTrans" cxnId="{AD8218A8-55A8-4A83-8271-FDECE177A686}">
      <dgm:prSet/>
      <dgm:spPr/>
      <dgm:t>
        <a:bodyPr/>
        <a:lstStyle/>
        <a:p>
          <a:endParaRPr lang="ru-RU"/>
        </a:p>
      </dgm:t>
    </dgm:pt>
    <dgm:pt modelId="{AD964EE3-A93E-44BF-B722-D9D60D93BD36}" type="sibTrans" cxnId="{AD8218A8-55A8-4A83-8271-FDECE177A686}">
      <dgm:prSet/>
      <dgm:spPr/>
      <dgm:t>
        <a:bodyPr/>
        <a:lstStyle/>
        <a:p>
          <a:endParaRPr lang="ru-RU"/>
        </a:p>
      </dgm:t>
    </dgm:pt>
    <dgm:pt modelId="{5B90C4D9-9BB6-4A72-A059-A185FE880FB4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Наставляемый</a:t>
          </a:r>
        </a:p>
        <a:p>
          <a:pPr algn="ctr"/>
          <a:endParaRPr lang="ru-RU" sz="1200" b="0" i="0" dirty="0" smtClean="0"/>
        </a:p>
        <a:p>
          <a:pPr algn="ctr"/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МКОУ «</a:t>
          </a:r>
          <a:r>
            <a:rPr lang="ru-RU" sz="12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Шеркальская</a:t>
          </a:r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 средняя </a:t>
          </a:r>
          <a:r>
            <a:rPr lang="ru-RU" sz="12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общеобразова</a:t>
          </a:r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-тельная школа»</a:t>
          </a:r>
          <a:endParaRPr lang="ru-RU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1200" b="0" i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ACE608-ABAF-426F-85E3-7212EF7E4DA9}" type="parTrans" cxnId="{ACA9B52B-F2A4-4CB9-BAAC-FE6FA6F7FDEB}">
      <dgm:prSet/>
      <dgm:spPr/>
      <dgm:t>
        <a:bodyPr/>
        <a:lstStyle/>
        <a:p>
          <a:endParaRPr lang="ru-RU"/>
        </a:p>
      </dgm:t>
    </dgm:pt>
    <dgm:pt modelId="{F7DE7A0B-82A5-4BCC-911C-F80DE5DCC5A9}" type="sibTrans" cxnId="{ACA9B52B-F2A4-4CB9-BAAC-FE6FA6F7FDEB}">
      <dgm:prSet/>
      <dgm:spPr/>
      <dgm:t>
        <a:bodyPr/>
        <a:lstStyle/>
        <a:p>
          <a:endParaRPr lang="ru-RU"/>
        </a:p>
      </dgm:t>
    </dgm:pt>
    <dgm:pt modelId="{7D0A72D9-EC88-4A02-A400-EA75EA3D01D5}">
      <dgm:prSet/>
      <dgm:spPr/>
      <dgm:t>
        <a:bodyPr/>
        <a:lstStyle/>
        <a:p>
          <a:endParaRPr lang="ru-RU"/>
        </a:p>
      </dgm:t>
    </dgm:pt>
    <dgm:pt modelId="{D47FA2B1-5559-4F51-9821-5DA090D88014}" type="parTrans" cxnId="{1EDE7CF7-2CC5-4B09-BD77-0CCF041543F2}">
      <dgm:prSet/>
      <dgm:spPr/>
      <dgm:t>
        <a:bodyPr/>
        <a:lstStyle/>
        <a:p>
          <a:endParaRPr lang="ru-RU"/>
        </a:p>
      </dgm:t>
    </dgm:pt>
    <dgm:pt modelId="{0CA179E8-4072-4FB1-AC8B-274FC6D10EA0}" type="sibTrans" cxnId="{1EDE7CF7-2CC5-4B09-BD77-0CCF041543F2}">
      <dgm:prSet/>
      <dgm:spPr/>
      <dgm:t>
        <a:bodyPr/>
        <a:lstStyle/>
        <a:p>
          <a:endParaRPr lang="ru-RU"/>
        </a:p>
      </dgm:t>
    </dgm:pt>
    <dgm:pt modelId="{838B81FC-1015-4557-969A-E2469BA616CD}" type="pres">
      <dgm:prSet presAssocID="{32F88BCC-6BBF-4298-87F0-21D48BDEAF8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9C2BD58-6D21-4418-AEFE-43B498E095B2}" type="pres">
      <dgm:prSet presAssocID="{32F88BCC-6BBF-4298-87F0-21D48BDEAF8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2FF0A-E3C5-4BBB-BBA7-CF4A2F24E1CE}" type="pres">
      <dgm:prSet presAssocID="{32F88BCC-6BBF-4298-87F0-21D48BDEAF87}" presName="LeftNode" presStyleLbl="bgImgPlace1" presStyleIdx="0" presStyleCnt="2" custScaleX="114818" custLinFactNeighborX="-1669" custLinFactNeighborY="34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1A0E08E1-B39C-4379-8988-3F95EBDC2B17}" type="pres">
      <dgm:prSet presAssocID="{32F88BCC-6BBF-4298-87F0-21D48BDEAF8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DB194-AE3F-4346-A3EE-4A26128C39BC}" type="pres">
      <dgm:prSet presAssocID="{32F88BCC-6BBF-4298-87F0-21D48BDEAF87}" presName="RightNode" presStyleLbl="bgImgPlace1" presStyleIdx="1" presStyleCnt="2" custScaleX="113967" custLinFactNeighborX="873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10078C7-0674-40BD-84E8-7861ACEC0F04}" type="pres">
      <dgm:prSet presAssocID="{32F88BCC-6BBF-4298-87F0-21D48BDEAF87}" presName="TopArrow" presStyleLbl="node1" presStyleIdx="0" presStyleCnt="2"/>
      <dgm:spPr/>
      <dgm:t>
        <a:bodyPr/>
        <a:lstStyle/>
        <a:p>
          <a:endParaRPr lang="ru-RU"/>
        </a:p>
      </dgm:t>
    </dgm:pt>
    <dgm:pt modelId="{3C7D39FD-F22D-4A80-94BD-23FEA5A2C07C}" type="pres">
      <dgm:prSet presAssocID="{32F88BCC-6BBF-4298-87F0-21D48BDEAF87}" presName="Bottom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AD8218A8-55A8-4A83-8271-FDECE177A686}" srcId="{32F88BCC-6BBF-4298-87F0-21D48BDEAF87}" destId="{67434AB2-EF47-4A7B-9F81-808E36DB46B9}" srcOrd="0" destOrd="0" parTransId="{8E529ECD-5B29-48BC-9082-5690EAC1FD40}" sibTransId="{AD964EE3-A93E-44BF-B722-D9D60D93BD36}"/>
    <dgm:cxn modelId="{5F9B3D0F-7992-4E40-ABB9-C8CAC9FA2FB6}" type="presOf" srcId="{32F88BCC-6BBF-4298-87F0-21D48BDEAF87}" destId="{838B81FC-1015-4557-969A-E2469BA616CD}" srcOrd="0" destOrd="0" presId="urn:microsoft.com/office/officeart/2009/layout/ReverseList"/>
    <dgm:cxn modelId="{1EDE7CF7-2CC5-4B09-BD77-0CCF041543F2}" srcId="{32F88BCC-6BBF-4298-87F0-21D48BDEAF87}" destId="{7D0A72D9-EC88-4A02-A400-EA75EA3D01D5}" srcOrd="2" destOrd="0" parTransId="{D47FA2B1-5559-4F51-9821-5DA090D88014}" sibTransId="{0CA179E8-4072-4FB1-AC8B-274FC6D10EA0}"/>
    <dgm:cxn modelId="{1906B2BD-0E1F-4EBC-9CCC-E07C53F73BBD}" type="presOf" srcId="{5B90C4D9-9BB6-4A72-A059-A185FE880FB4}" destId="{FAEDB194-AE3F-4346-A3EE-4A26128C39BC}" srcOrd="1" destOrd="0" presId="urn:microsoft.com/office/officeart/2009/layout/ReverseList"/>
    <dgm:cxn modelId="{2DF8538A-CCD4-4CDD-9645-EF3A7015E3A8}" type="presOf" srcId="{5B90C4D9-9BB6-4A72-A059-A185FE880FB4}" destId="{1A0E08E1-B39C-4379-8988-3F95EBDC2B17}" srcOrd="0" destOrd="0" presId="urn:microsoft.com/office/officeart/2009/layout/ReverseList"/>
    <dgm:cxn modelId="{24ADAB36-0016-4290-AEDD-D9A188CF142B}" type="presOf" srcId="{67434AB2-EF47-4A7B-9F81-808E36DB46B9}" destId="{D452FF0A-E3C5-4BBB-BBA7-CF4A2F24E1CE}" srcOrd="1" destOrd="0" presId="urn:microsoft.com/office/officeart/2009/layout/ReverseList"/>
    <dgm:cxn modelId="{65DB0367-B440-41EB-A1AF-EAE6B9E764D0}" type="presOf" srcId="{67434AB2-EF47-4A7B-9F81-808E36DB46B9}" destId="{99C2BD58-6D21-4418-AEFE-43B498E095B2}" srcOrd="0" destOrd="0" presId="urn:microsoft.com/office/officeart/2009/layout/ReverseList"/>
    <dgm:cxn modelId="{ACA9B52B-F2A4-4CB9-BAAC-FE6FA6F7FDEB}" srcId="{32F88BCC-6BBF-4298-87F0-21D48BDEAF87}" destId="{5B90C4D9-9BB6-4A72-A059-A185FE880FB4}" srcOrd="1" destOrd="0" parTransId="{C3ACE608-ABAF-426F-85E3-7212EF7E4DA9}" sibTransId="{F7DE7A0B-82A5-4BCC-911C-F80DE5DCC5A9}"/>
    <dgm:cxn modelId="{1C5C8670-C271-43C5-9D22-29E60F2B99FA}" type="presParOf" srcId="{838B81FC-1015-4557-969A-E2469BA616CD}" destId="{99C2BD58-6D21-4418-AEFE-43B498E095B2}" srcOrd="0" destOrd="0" presId="urn:microsoft.com/office/officeart/2009/layout/ReverseList"/>
    <dgm:cxn modelId="{13E4EA32-EC0B-4CDB-99BE-2946000F7912}" type="presParOf" srcId="{838B81FC-1015-4557-969A-E2469BA616CD}" destId="{D452FF0A-E3C5-4BBB-BBA7-CF4A2F24E1CE}" srcOrd="1" destOrd="0" presId="urn:microsoft.com/office/officeart/2009/layout/ReverseList"/>
    <dgm:cxn modelId="{EB7C16EA-D941-4A6E-AAB9-7099F66E1448}" type="presParOf" srcId="{838B81FC-1015-4557-969A-E2469BA616CD}" destId="{1A0E08E1-B39C-4379-8988-3F95EBDC2B17}" srcOrd="2" destOrd="0" presId="urn:microsoft.com/office/officeart/2009/layout/ReverseList"/>
    <dgm:cxn modelId="{F4A82D7F-EF50-4B49-83C0-A6BBAA179DBD}" type="presParOf" srcId="{838B81FC-1015-4557-969A-E2469BA616CD}" destId="{FAEDB194-AE3F-4346-A3EE-4A26128C39BC}" srcOrd="3" destOrd="0" presId="urn:microsoft.com/office/officeart/2009/layout/ReverseList"/>
    <dgm:cxn modelId="{D1532C1F-36F5-4DFD-B6E0-ED5D95ACABEE}" type="presParOf" srcId="{838B81FC-1015-4557-969A-E2469BA616CD}" destId="{C10078C7-0674-40BD-84E8-7861ACEC0F04}" srcOrd="4" destOrd="0" presId="urn:microsoft.com/office/officeart/2009/layout/ReverseList"/>
    <dgm:cxn modelId="{C6EDCF6C-85F7-48CF-AB3B-91F08F978A42}" type="presParOf" srcId="{838B81FC-1015-4557-969A-E2469BA616CD}" destId="{3C7D39FD-F22D-4A80-94BD-23FEA5A2C07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88BCC-6BBF-4298-87F0-21D48BDEAF87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434AB2-EF47-4A7B-9F81-808E36DB46B9}">
      <dgm:prSet phldrT="[Текст]" custT="1"/>
      <dgm:spPr/>
      <dgm:t>
        <a:bodyPr/>
        <a:lstStyle/>
        <a:p>
          <a:pPr algn="ctr"/>
          <a:r>
            <a:rPr lang="ru-RU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Наставник</a:t>
          </a:r>
        </a:p>
        <a:p>
          <a:pPr algn="ctr"/>
          <a:endParaRPr lang="ru-RU" sz="1200" b="0" i="0" dirty="0" smtClean="0"/>
        </a:p>
        <a:p>
          <a:pPr algn="ctr"/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МКОУ «</a:t>
          </a:r>
          <a:r>
            <a:rPr lang="ru-RU" sz="12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Перегребинская</a:t>
          </a:r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 средняя </a:t>
          </a:r>
          <a:r>
            <a:rPr lang="ru-RU" sz="12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общеобразова</a:t>
          </a:r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-тельная школа </a:t>
          </a:r>
          <a:b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№ 1» </a:t>
          </a:r>
        </a:p>
        <a:p>
          <a:pPr algn="ctr"/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ru-RU" sz="12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29ECD-5B29-48BC-9082-5690EAC1FD40}" type="parTrans" cxnId="{AD8218A8-55A8-4A83-8271-FDECE177A686}">
      <dgm:prSet/>
      <dgm:spPr/>
      <dgm:t>
        <a:bodyPr/>
        <a:lstStyle/>
        <a:p>
          <a:endParaRPr lang="ru-RU"/>
        </a:p>
      </dgm:t>
    </dgm:pt>
    <dgm:pt modelId="{AD964EE3-A93E-44BF-B722-D9D60D93BD36}" type="sibTrans" cxnId="{AD8218A8-55A8-4A83-8271-FDECE177A686}">
      <dgm:prSet/>
      <dgm:spPr/>
      <dgm:t>
        <a:bodyPr/>
        <a:lstStyle/>
        <a:p>
          <a:endParaRPr lang="ru-RU"/>
        </a:p>
      </dgm:t>
    </dgm:pt>
    <dgm:pt modelId="{5B90C4D9-9BB6-4A72-A059-A185FE880FB4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Наставляемый</a:t>
          </a:r>
        </a:p>
        <a:p>
          <a:pPr algn="ctr"/>
          <a:endParaRPr lang="ru-RU" sz="1200" b="0" i="0" dirty="0" smtClean="0"/>
        </a:p>
        <a:p>
          <a:pPr algn="ctr"/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МКОУ «</a:t>
          </a:r>
          <a:r>
            <a:rPr lang="ru-RU" sz="12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Чемашинская</a:t>
          </a:r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 средняя </a:t>
          </a:r>
          <a:r>
            <a:rPr lang="ru-RU" sz="12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общеобразова</a:t>
          </a:r>
          <a:r>
            <a:rPr lang="ru-RU" sz="1200" b="1" i="0" dirty="0" smtClean="0">
              <a:latin typeface="Arial" panose="020B0604020202020204" pitchFamily="34" charset="0"/>
              <a:cs typeface="Arial" panose="020B0604020202020204" pitchFamily="34" charset="0"/>
            </a:rPr>
            <a:t>-тельная школа» </a:t>
          </a:r>
        </a:p>
        <a:p>
          <a:pPr algn="ctr"/>
          <a:r>
            <a:rPr lang="ru-RU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ACE608-ABAF-426F-85E3-7212EF7E4DA9}" type="parTrans" cxnId="{ACA9B52B-F2A4-4CB9-BAAC-FE6FA6F7FDEB}">
      <dgm:prSet/>
      <dgm:spPr/>
      <dgm:t>
        <a:bodyPr/>
        <a:lstStyle/>
        <a:p>
          <a:endParaRPr lang="ru-RU"/>
        </a:p>
      </dgm:t>
    </dgm:pt>
    <dgm:pt modelId="{F7DE7A0B-82A5-4BCC-911C-F80DE5DCC5A9}" type="sibTrans" cxnId="{ACA9B52B-F2A4-4CB9-BAAC-FE6FA6F7FDEB}">
      <dgm:prSet/>
      <dgm:spPr/>
      <dgm:t>
        <a:bodyPr/>
        <a:lstStyle/>
        <a:p>
          <a:endParaRPr lang="ru-RU"/>
        </a:p>
      </dgm:t>
    </dgm:pt>
    <dgm:pt modelId="{7D0A72D9-EC88-4A02-A400-EA75EA3D01D5}">
      <dgm:prSet/>
      <dgm:spPr/>
      <dgm:t>
        <a:bodyPr/>
        <a:lstStyle/>
        <a:p>
          <a:endParaRPr lang="ru-RU"/>
        </a:p>
      </dgm:t>
    </dgm:pt>
    <dgm:pt modelId="{D47FA2B1-5559-4F51-9821-5DA090D88014}" type="parTrans" cxnId="{1EDE7CF7-2CC5-4B09-BD77-0CCF041543F2}">
      <dgm:prSet/>
      <dgm:spPr/>
      <dgm:t>
        <a:bodyPr/>
        <a:lstStyle/>
        <a:p>
          <a:endParaRPr lang="ru-RU"/>
        </a:p>
      </dgm:t>
    </dgm:pt>
    <dgm:pt modelId="{0CA179E8-4072-4FB1-AC8B-274FC6D10EA0}" type="sibTrans" cxnId="{1EDE7CF7-2CC5-4B09-BD77-0CCF041543F2}">
      <dgm:prSet/>
      <dgm:spPr/>
      <dgm:t>
        <a:bodyPr/>
        <a:lstStyle/>
        <a:p>
          <a:endParaRPr lang="ru-RU"/>
        </a:p>
      </dgm:t>
    </dgm:pt>
    <dgm:pt modelId="{838B81FC-1015-4557-969A-E2469BA616CD}" type="pres">
      <dgm:prSet presAssocID="{32F88BCC-6BBF-4298-87F0-21D48BDEAF8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9C2BD58-6D21-4418-AEFE-43B498E095B2}" type="pres">
      <dgm:prSet presAssocID="{32F88BCC-6BBF-4298-87F0-21D48BDEAF8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2FF0A-E3C5-4BBB-BBA7-CF4A2F24E1CE}" type="pres">
      <dgm:prSet presAssocID="{32F88BCC-6BBF-4298-87F0-21D48BDEAF87}" presName="LeftNode" presStyleLbl="bgImgPlace1" presStyleIdx="0" presStyleCnt="2" custScaleX="114639" custLinFactNeighborX="-1669" custLinFactNeighborY="34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1A0E08E1-B39C-4379-8988-3F95EBDC2B17}" type="pres">
      <dgm:prSet presAssocID="{32F88BCC-6BBF-4298-87F0-21D48BDEAF8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DB194-AE3F-4346-A3EE-4A26128C39BC}" type="pres">
      <dgm:prSet presAssocID="{32F88BCC-6BBF-4298-87F0-21D48BDEAF87}" presName="RightNode" presStyleLbl="bgImgPlace1" presStyleIdx="1" presStyleCnt="2" custScaleX="109191" custLinFactNeighborX="806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10078C7-0674-40BD-84E8-7861ACEC0F04}" type="pres">
      <dgm:prSet presAssocID="{32F88BCC-6BBF-4298-87F0-21D48BDEAF87}" presName="TopArrow" presStyleLbl="node1" presStyleIdx="0" presStyleCnt="2"/>
      <dgm:spPr/>
      <dgm:t>
        <a:bodyPr/>
        <a:lstStyle/>
        <a:p>
          <a:endParaRPr lang="ru-RU"/>
        </a:p>
      </dgm:t>
    </dgm:pt>
    <dgm:pt modelId="{3C7D39FD-F22D-4A80-94BD-23FEA5A2C07C}" type="pres">
      <dgm:prSet presAssocID="{32F88BCC-6BBF-4298-87F0-21D48BDEAF87}" presName="Bottom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AD8218A8-55A8-4A83-8271-FDECE177A686}" srcId="{32F88BCC-6BBF-4298-87F0-21D48BDEAF87}" destId="{67434AB2-EF47-4A7B-9F81-808E36DB46B9}" srcOrd="0" destOrd="0" parTransId="{8E529ECD-5B29-48BC-9082-5690EAC1FD40}" sibTransId="{AD964EE3-A93E-44BF-B722-D9D60D93BD36}"/>
    <dgm:cxn modelId="{5F9B3D0F-7992-4E40-ABB9-C8CAC9FA2FB6}" type="presOf" srcId="{32F88BCC-6BBF-4298-87F0-21D48BDEAF87}" destId="{838B81FC-1015-4557-969A-E2469BA616CD}" srcOrd="0" destOrd="0" presId="urn:microsoft.com/office/officeart/2009/layout/ReverseList"/>
    <dgm:cxn modelId="{1EDE7CF7-2CC5-4B09-BD77-0CCF041543F2}" srcId="{32F88BCC-6BBF-4298-87F0-21D48BDEAF87}" destId="{7D0A72D9-EC88-4A02-A400-EA75EA3D01D5}" srcOrd="2" destOrd="0" parTransId="{D47FA2B1-5559-4F51-9821-5DA090D88014}" sibTransId="{0CA179E8-4072-4FB1-AC8B-274FC6D10EA0}"/>
    <dgm:cxn modelId="{1906B2BD-0E1F-4EBC-9CCC-E07C53F73BBD}" type="presOf" srcId="{5B90C4D9-9BB6-4A72-A059-A185FE880FB4}" destId="{FAEDB194-AE3F-4346-A3EE-4A26128C39BC}" srcOrd="1" destOrd="0" presId="urn:microsoft.com/office/officeart/2009/layout/ReverseList"/>
    <dgm:cxn modelId="{2DF8538A-CCD4-4CDD-9645-EF3A7015E3A8}" type="presOf" srcId="{5B90C4D9-9BB6-4A72-A059-A185FE880FB4}" destId="{1A0E08E1-B39C-4379-8988-3F95EBDC2B17}" srcOrd="0" destOrd="0" presId="urn:microsoft.com/office/officeart/2009/layout/ReverseList"/>
    <dgm:cxn modelId="{24ADAB36-0016-4290-AEDD-D9A188CF142B}" type="presOf" srcId="{67434AB2-EF47-4A7B-9F81-808E36DB46B9}" destId="{D452FF0A-E3C5-4BBB-BBA7-CF4A2F24E1CE}" srcOrd="1" destOrd="0" presId="urn:microsoft.com/office/officeart/2009/layout/ReverseList"/>
    <dgm:cxn modelId="{65DB0367-B440-41EB-A1AF-EAE6B9E764D0}" type="presOf" srcId="{67434AB2-EF47-4A7B-9F81-808E36DB46B9}" destId="{99C2BD58-6D21-4418-AEFE-43B498E095B2}" srcOrd="0" destOrd="0" presId="urn:microsoft.com/office/officeart/2009/layout/ReverseList"/>
    <dgm:cxn modelId="{ACA9B52B-F2A4-4CB9-BAAC-FE6FA6F7FDEB}" srcId="{32F88BCC-6BBF-4298-87F0-21D48BDEAF87}" destId="{5B90C4D9-9BB6-4A72-A059-A185FE880FB4}" srcOrd="1" destOrd="0" parTransId="{C3ACE608-ABAF-426F-85E3-7212EF7E4DA9}" sibTransId="{F7DE7A0B-82A5-4BCC-911C-F80DE5DCC5A9}"/>
    <dgm:cxn modelId="{1C5C8670-C271-43C5-9D22-29E60F2B99FA}" type="presParOf" srcId="{838B81FC-1015-4557-969A-E2469BA616CD}" destId="{99C2BD58-6D21-4418-AEFE-43B498E095B2}" srcOrd="0" destOrd="0" presId="urn:microsoft.com/office/officeart/2009/layout/ReverseList"/>
    <dgm:cxn modelId="{13E4EA32-EC0B-4CDB-99BE-2946000F7912}" type="presParOf" srcId="{838B81FC-1015-4557-969A-E2469BA616CD}" destId="{D452FF0A-E3C5-4BBB-BBA7-CF4A2F24E1CE}" srcOrd="1" destOrd="0" presId="urn:microsoft.com/office/officeart/2009/layout/ReverseList"/>
    <dgm:cxn modelId="{EB7C16EA-D941-4A6E-AAB9-7099F66E1448}" type="presParOf" srcId="{838B81FC-1015-4557-969A-E2469BA616CD}" destId="{1A0E08E1-B39C-4379-8988-3F95EBDC2B17}" srcOrd="2" destOrd="0" presId="urn:microsoft.com/office/officeart/2009/layout/ReverseList"/>
    <dgm:cxn modelId="{F4A82D7F-EF50-4B49-83C0-A6BBAA179DBD}" type="presParOf" srcId="{838B81FC-1015-4557-969A-E2469BA616CD}" destId="{FAEDB194-AE3F-4346-A3EE-4A26128C39BC}" srcOrd="3" destOrd="0" presId="urn:microsoft.com/office/officeart/2009/layout/ReverseList"/>
    <dgm:cxn modelId="{D1532C1F-36F5-4DFD-B6E0-ED5D95ACABEE}" type="presParOf" srcId="{838B81FC-1015-4557-969A-E2469BA616CD}" destId="{C10078C7-0674-40BD-84E8-7861ACEC0F04}" srcOrd="4" destOrd="0" presId="urn:microsoft.com/office/officeart/2009/layout/ReverseList"/>
    <dgm:cxn modelId="{C6EDCF6C-85F7-48CF-AB3B-91F08F978A42}" type="presParOf" srcId="{838B81FC-1015-4557-969A-E2469BA616CD}" destId="{3C7D39FD-F22D-4A80-94BD-23FEA5A2C07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2FF0A-E3C5-4BBB-BBA7-CF4A2F24E1CE}">
      <dsp:nvSpPr>
        <dsp:cNvPr id="0" name=""/>
        <dsp:cNvSpPr/>
      </dsp:nvSpPr>
      <dsp:spPr>
        <a:xfrm rot="16200000">
          <a:off x="2787928" y="922001"/>
          <a:ext cx="2142326" cy="150318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Наставник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МКОУ «Нижне-</a:t>
          </a:r>
          <a:r>
            <a:rPr lang="ru-RU" sz="12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Нарыкарская</a:t>
          </a: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средняя </a:t>
          </a:r>
          <a:r>
            <a:rPr lang="ru-RU" sz="12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общеобразова</a:t>
          </a: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-тельная школа»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ru-RU" sz="12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180892" y="675824"/>
        <a:ext cx="1429791" cy="1995540"/>
      </dsp:txXfrm>
    </dsp:sp>
    <dsp:sp modelId="{FAEDB194-AE3F-4346-A3EE-4A26128C39BC}">
      <dsp:nvSpPr>
        <dsp:cNvPr id="0" name=""/>
        <dsp:cNvSpPr/>
      </dsp:nvSpPr>
      <dsp:spPr>
        <a:xfrm rot="5400000">
          <a:off x="4292746" y="920288"/>
          <a:ext cx="2142326" cy="14920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76200" rIns="45720" bIns="7620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Наставляемый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МКОУ «</a:t>
          </a:r>
          <a:r>
            <a:rPr lang="ru-RU" sz="12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Шеркальская</a:t>
          </a: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средняя </a:t>
          </a:r>
          <a:r>
            <a:rPr lang="ru-RU" sz="12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общеобразова</a:t>
          </a: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-тельная школа»</a:t>
          </a:r>
          <a:endParaRPr lang="ru-RU" sz="12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617888" y="667996"/>
        <a:ext cx="1419194" cy="1996628"/>
      </dsp:txXfrm>
    </dsp:sp>
    <dsp:sp modelId="{C10078C7-0674-40BD-84E8-7861ACEC0F04}">
      <dsp:nvSpPr>
        <dsp:cNvPr id="0" name=""/>
        <dsp:cNvSpPr/>
      </dsp:nvSpPr>
      <dsp:spPr>
        <a:xfrm>
          <a:off x="3880808" y="0"/>
          <a:ext cx="1368636" cy="136856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D39FD-F22D-4A80-94BD-23FEA5A2C07C}">
      <dsp:nvSpPr>
        <dsp:cNvPr id="0" name=""/>
        <dsp:cNvSpPr/>
      </dsp:nvSpPr>
      <dsp:spPr>
        <a:xfrm rot="10800000">
          <a:off x="3880808" y="1963716"/>
          <a:ext cx="1368636" cy="136856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2FF0A-E3C5-4BBB-BBA7-CF4A2F24E1CE}">
      <dsp:nvSpPr>
        <dsp:cNvPr id="0" name=""/>
        <dsp:cNvSpPr/>
      </dsp:nvSpPr>
      <dsp:spPr>
        <a:xfrm rot="16200000">
          <a:off x="1206841" y="943336"/>
          <a:ext cx="2189116" cy="15336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Наставник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МКОУ «</a:t>
          </a:r>
          <a:r>
            <a:rPr lang="ru-RU" sz="12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Перегребинская</a:t>
          </a: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средняя </a:t>
          </a:r>
          <a:r>
            <a:rPr lang="ru-RU" sz="12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общеобразова</a:t>
          </a: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-тельная школа </a:t>
          </a:r>
          <a:b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№ 1» 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ru-RU" sz="12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609468" y="690468"/>
        <a:ext cx="1458741" cy="2039358"/>
      </dsp:txXfrm>
    </dsp:sp>
    <dsp:sp modelId="{FAEDB194-AE3F-4346-A3EE-4A26128C39BC}">
      <dsp:nvSpPr>
        <dsp:cNvPr id="0" name=""/>
        <dsp:cNvSpPr/>
      </dsp:nvSpPr>
      <dsp:spPr>
        <a:xfrm rot="5400000">
          <a:off x="2735563" y="972334"/>
          <a:ext cx="2189116" cy="146073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76200" rIns="45720" bIns="7620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Наставляемый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МКОУ «</a:t>
          </a:r>
          <a:r>
            <a:rPr lang="ru-RU" sz="12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Чемашинская</a:t>
          </a: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средняя </a:t>
          </a:r>
          <a:r>
            <a:rPr lang="ru-RU" sz="12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общеобразова</a:t>
          </a:r>
          <a:r>
            <a:rPr lang="ru-RU" sz="1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-тельная школа» 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 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99752" y="679465"/>
        <a:ext cx="1389418" cy="2046476"/>
      </dsp:txXfrm>
    </dsp:sp>
    <dsp:sp modelId="{C10078C7-0674-40BD-84E8-7861ACEC0F04}">
      <dsp:nvSpPr>
        <dsp:cNvPr id="0" name=""/>
        <dsp:cNvSpPr/>
      </dsp:nvSpPr>
      <dsp:spPr>
        <a:xfrm>
          <a:off x="2323590" y="0"/>
          <a:ext cx="1398528" cy="139846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D39FD-F22D-4A80-94BD-23FEA5A2C07C}">
      <dsp:nvSpPr>
        <dsp:cNvPr id="0" name=""/>
        <dsp:cNvSpPr/>
      </dsp:nvSpPr>
      <dsp:spPr>
        <a:xfrm rot="10800000">
          <a:off x="2323590" y="2006605"/>
          <a:ext cx="1398528" cy="139846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9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6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0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7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3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4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5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8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6EAF-55DA-486D-9664-0724987904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B67B5-718F-42A9-8B9A-30249848E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9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obejimovape@oktcro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86.ru/index.php/2015-04-23-09-26-58/1294-virtualnaya-metodicheskaya-ploshchadka-obmena-effektivnymi-praktikami-povysheniya-kachestva-obrazovaniya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7675" y="1943100"/>
            <a:ext cx="11249025" cy="294798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РАБОЧЕЕ СОВЕЩАНИЕ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/>
              <a:t>ПЛАНИРОВАНИЕ МЕРОПРИЯТИЙ ОРГАНИЗАЦИОННО-МЕТОДИЧЕСКОГО СОПРОВОЖДЕНИЯ В РАМКАХ ПРОЕКТА «СЕТЕВОЕ ВЗАИМОДЕЙСТВИЕ КАК ЭФФЕКТИВНЫЙ ИНСТРУМЕНТ УПРАВЛЕНИЯ ПРОЦЕССАМИ ПОВЫШЕНИЯ КАЧЕСТВА ОБРАЗОВАНИЯ</a:t>
            </a:r>
            <a:endParaRPr lang="ru-RU" sz="3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86075" y="5202238"/>
            <a:ext cx="9144000" cy="1655762"/>
          </a:xfrm>
        </p:spPr>
        <p:txBody>
          <a:bodyPr>
            <a:noAutofit/>
          </a:bodyPr>
          <a:lstStyle/>
          <a:p>
            <a:pPr algn="r">
              <a:lnSpc>
                <a:spcPct val="50000"/>
              </a:lnSpc>
            </a:pPr>
            <a:r>
              <a:rPr lang="ru-RU" sz="1600" b="1" dirty="0" smtClean="0"/>
              <a:t>Побежимова Полина Евгеньевна</a:t>
            </a:r>
            <a:r>
              <a:rPr lang="ru-RU" sz="1600" dirty="0" smtClean="0"/>
              <a:t>,</a:t>
            </a:r>
          </a:p>
          <a:p>
            <a:pPr algn="r">
              <a:lnSpc>
                <a:spcPct val="50000"/>
              </a:lnSpc>
            </a:pPr>
            <a:r>
              <a:rPr lang="ru-RU" sz="1600" dirty="0" err="1" smtClean="0"/>
              <a:t>и.о</a:t>
            </a:r>
            <a:r>
              <a:rPr lang="ru-RU" sz="1600" dirty="0" smtClean="0"/>
              <a:t>. начальника отдела качества и инноваций в образовании</a:t>
            </a:r>
          </a:p>
          <a:p>
            <a:pPr algn="r">
              <a:lnSpc>
                <a:spcPct val="50000"/>
              </a:lnSpc>
            </a:pPr>
            <a:r>
              <a:rPr lang="ru-RU" sz="1600" dirty="0" smtClean="0"/>
              <a:t>Муниципального казенного учреждения </a:t>
            </a:r>
          </a:p>
          <a:p>
            <a:pPr algn="r">
              <a:lnSpc>
                <a:spcPct val="50000"/>
              </a:lnSpc>
            </a:pPr>
            <a:r>
              <a:rPr lang="ru-RU" sz="1600" dirty="0" smtClean="0"/>
              <a:t>«Центр развития образования Октябрьского района,</a:t>
            </a:r>
          </a:p>
          <a:p>
            <a:pPr algn="r">
              <a:lnSpc>
                <a:spcPct val="50000"/>
              </a:lnSpc>
            </a:pPr>
            <a:r>
              <a:rPr lang="ru-RU" sz="1600" dirty="0" smtClean="0"/>
              <a:t>тел.89224078247,</a:t>
            </a:r>
          </a:p>
          <a:p>
            <a:pPr algn="r">
              <a:lnSpc>
                <a:spcPct val="50000"/>
              </a:lnSpc>
            </a:pPr>
            <a:r>
              <a:rPr lang="en-US" sz="1600" dirty="0" smtClean="0">
                <a:hlinkClick r:id="rId2"/>
              </a:rPr>
              <a:t>pobejimovape@oktcro.ru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 algn="r">
              <a:lnSpc>
                <a:spcPct val="50000"/>
              </a:lnSpc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2" y="200461"/>
            <a:ext cx="1118063" cy="1022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00461"/>
            <a:ext cx="833035" cy="1022129"/>
          </a:xfrm>
          <a:prstGeom prst="rect">
            <a:avLst/>
          </a:prstGeom>
        </p:spPr>
      </p:pic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7253" y="200462"/>
            <a:ext cx="1094738" cy="102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7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ТЕБЕ НРАВИТСЯ,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КОГДА У ВАС ОТМЕНЯЮТ КАКИЕ-НИБУДЬ УРОКИ?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8351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/>
              <a:t>НЕ НРАВИТСЯ: </a:t>
            </a:r>
          </a:p>
          <a:p>
            <a:pPr marL="0" indent="0">
              <a:buNone/>
            </a:pPr>
            <a:r>
              <a:rPr lang="ru-RU" dirty="0" smtClean="0"/>
              <a:t>МКОУ «</a:t>
            </a:r>
            <a:r>
              <a:rPr lang="ru-RU" dirty="0" err="1" smtClean="0"/>
              <a:t>Шеркальская</a:t>
            </a:r>
            <a:r>
              <a:rPr lang="ru-RU" dirty="0" smtClean="0"/>
              <a:t> СОШ» </a:t>
            </a:r>
            <a:r>
              <a:rPr lang="ru-RU" b="1" dirty="0" smtClean="0">
                <a:solidFill>
                  <a:schemeClr val="accent6"/>
                </a:solidFill>
              </a:rPr>
              <a:t>– 50%</a:t>
            </a:r>
          </a:p>
          <a:p>
            <a:pPr marL="0" indent="0">
              <a:buNone/>
            </a:pPr>
            <a:r>
              <a:rPr lang="ru-RU" dirty="0" smtClean="0"/>
              <a:t>МБОУ «Центр образования «Школа-сад» №7» г. Ханты-Мансийска </a:t>
            </a:r>
            <a:r>
              <a:rPr lang="ru-RU" b="1" dirty="0" smtClean="0">
                <a:solidFill>
                  <a:schemeClr val="accent6"/>
                </a:solidFill>
              </a:rPr>
              <a:t>– 42,69%</a:t>
            </a:r>
          </a:p>
          <a:p>
            <a:pPr marL="0" indent="0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b="1" u="sng" dirty="0" smtClean="0"/>
              <a:t>НРАВИТСЯ:</a:t>
            </a:r>
          </a:p>
          <a:p>
            <a:pPr marL="0" indent="0">
              <a:buNone/>
            </a:pPr>
            <a:r>
              <a:rPr lang="ru-RU" dirty="0" smtClean="0"/>
              <a:t>МАОУ «СОШ №3» Г. Когалыма </a:t>
            </a:r>
            <a:r>
              <a:rPr lang="ru-RU" b="1" dirty="0" smtClean="0">
                <a:solidFill>
                  <a:srgbClr val="FF0000"/>
                </a:solidFill>
              </a:rPr>
              <a:t>– 44,69%</a:t>
            </a:r>
          </a:p>
          <a:p>
            <a:pPr marL="0" indent="0">
              <a:buNone/>
            </a:pPr>
            <a:r>
              <a:rPr lang="ru-RU" dirty="0" smtClean="0"/>
              <a:t>МБОУ «</a:t>
            </a:r>
            <a:r>
              <a:rPr lang="ru-RU" dirty="0" err="1" smtClean="0"/>
              <a:t>Сосьвинская</a:t>
            </a:r>
            <a:r>
              <a:rPr lang="ru-RU" dirty="0" smtClean="0"/>
              <a:t> СОШ» </a:t>
            </a:r>
            <a:r>
              <a:rPr lang="ru-RU" b="1" dirty="0" smtClean="0">
                <a:solidFill>
                  <a:srgbClr val="FF0000"/>
                </a:solidFill>
              </a:rPr>
              <a:t>– 50%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33" y="491411"/>
            <a:ext cx="117053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914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ТЫ ХОТЕЛ БЫ, ЧТОБЫ ТЕБЕ НЕ ЗАДАВАЛИ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ДОМАШНИХ ЗАДАНИЙ?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175" y="20828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/>
              <a:t>ХОТЕЛ БЫ: </a:t>
            </a:r>
          </a:p>
          <a:p>
            <a:pPr marL="0" indent="0">
              <a:buNone/>
            </a:pPr>
            <a:r>
              <a:rPr lang="ru-RU" dirty="0" smtClean="0"/>
              <a:t>МКОУ «</a:t>
            </a:r>
            <a:r>
              <a:rPr lang="ru-RU" dirty="0" err="1" smtClean="0"/>
              <a:t>Чемашинская</a:t>
            </a:r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ОШ» </a:t>
            </a:r>
            <a:r>
              <a:rPr lang="ru-RU" b="1" dirty="0" smtClean="0">
                <a:solidFill>
                  <a:srgbClr val="FF0000"/>
                </a:solidFill>
              </a:rPr>
              <a:t>– 72,73%</a:t>
            </a:r>
          </a:p>
          <a:p>
            <a:pPr marL="0" indent="0">
              <a:buNone/>
            </a:pPr>
            <a:r>
              <a:rPr lang="ru-RU" dirty="0" smtClean="0"/>
              <a:t>МБОУ «</a:t>
            </a:r>
            <a:r>
              <a:rPr lang="ru-RU" dirty="0" err="1" smtClean="0"/>
              <a:t>Сосьвинская</a:t>
            </a:r>
            <a:r>
              <a:rPr lang="ru-RU" dirty="0" smtClean="0"/>
              <a:t> СОШ» </a:t>
            </a:r>
            <a:r>
              <a:rPr lang="ru-RU" b="1" dirty="0" smtClean="0">
                <a:solidFill>
                  <a:srgbClr val="FF0000"/>
                </a:solidFill>
              </a:rPr>
              <a:t>– 67,86%</a:t>
            </a:r>
          </a:p>
          <a:p>
            <a:pPr marL="0" indent="0">
              <a:buNone/>
            </a:pPr>
            <a:r>
              <a:rPr lang="ru-RU" dirty="0" smtClean="0"/>
              <a:t>МАОУ «СОШ №7» г. Нефтеюганска </a:t>
            </a:r>
            <a:r>
              <a:rPr lang="ru-RU" b="1" dirty="0" smtClean="0">
                <a:solidFill>
                  <a:srgbClr val="FF0000"/>
                </a:solidFill>
              </a:rPr>
              <a:t>– 60,63%</a:t>
            </a:r>
          </a:p>
          <a:p>
            <a:pPr marL="0" indent="0">
              <a:buNone/>
            </a:pPr>
            <a:r>
              <a:rPr lang="ru-RU" dirty="0" smtClean="0"/>
              <a:t>МБОУ «СОШ №19» г. Нижневартовск </a:t>
            </a:r>
            <a:r>
              <a:rPr lang="ru-RU" b="1" dirty="0" smtClean="0">
                <a:solidFill>
                  <a:srgbClr val="FF0000"/>
                </a:solidFill>
              </a:rPr>
              <a:t>– 57,04%</a:t>
            </a:r>
          </a:p>
          <a:p>
            <a:pPr marL="0" indent="0">
              <a:buNone/>
            </a:pPr>
            <a:r>
              <a:rPr lang="ru-RU" dirty="0" smtClean="0"/>
              <a:t>МКОУ «Алтайская СОШ» </a:t>
            </a:r>
            <a:r>
              <a:rPr lang="ru-RU" b="1" dirty="0" smtClean="0">
                <a:solidFill>
                  <a:srgbClr val="FF0000"/>
                </a:solidFill>
              </a:rPr>
              <a:t>– 53,33%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33" y="491411"/>
            <a:ext cx="117053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4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914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НАИБОЛЬШЕЕ КОЛИЧЕСТВО УЧИТЕЛЕЙ,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НАБЛЮДАЮЩИХ СНИЖЕНИЕ УСПЕВАЕМОСТИ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УЧАЩИХСЯ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2759075"/>
            <a:ext cx="10515600" cy="159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МКОУ «</a:t>
            </a:r>
            <a:r>
              <a:rPr lang="ru-RU" sz="3600" dirty="0" err="1" smtClean="0"/>
              <a:t>Чемашинская</a:t>
            </a:r>
            <a:r>
              <a:rPr lang="ru-RU" sz="3600" dirty="0" smtClean="0"/>
              <a:t> </a:t>
            </a:r>
            <a:r>
              <a:rPr lang="ru-RU" sz="3600" dirty="0"/>
              <a:t>О</a:t>
            </a:r>
            <a:r>
              <a:rPr lang="ru-RU" sz="3600" dirty="0" smtClean="0"/>
              <a:t>ОШ» </a:t>
            </a:r>
            <a:r>
              <a:rPr lang="ru-RU" sz="3600" b="1" dirty="0" smtClean="0">
                <a:solidFill>
                  <a:srgbClr val="FF0000"/>
                </a:solidFill>
              </a:rPr>
              <a:t>– 100%</a:t>
            </a:r>
          </a:p>
          <a:p>
            <a:pPr marL="0" indent="0">
              <a:buNone/>
            </a:pPr>
            <a:r>
              <a:rPr lang="ru-RU" sz="3600" dirty="0" smtClean="0"/>
              <a:t>МБОУ «СОШ №19» г. Нижневартовск </a:t>
            </a:r>
            <a:r>
              <a:rPr lang="ru-RU" sz="3600" b="1" dirty="0" smtClean="0">
                <a:solidFill>
                  <a:srgbClr val="FF0000"/>
                </a:solidFill>
              </a:rPr>
              <a:t>– 56%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33" y="491411"/>
            <a:ext cx="117053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6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914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НАИБОЛЬШЕЕ КОЛИЧЕСТВО УЧИТЕЛЕЙ,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СЧИТАЮЩИХ, ЧТО УЧАЩИМСЯ НЕ ВСЕГДА ПО СИЛАМ УСВОЕНИЕ МАТЕРИАЛА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2759074"/>
            <a:ext cx="10515600" cy="238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МАОУМО «СОШ №14» г. </a:t>
            </a:r>
            <a:r>
              <a:rPr lang="ru-RU" sz="3600" dirty="0" err="1" smtClean="0"/>
              <a:t>Нягань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– 71,43%</a:t>
            </a:r>
          </a:p>
          <a:p>
            <a:pPr marL="0" indent="0">
              <a:buNone/>
            </a:pPr>
            <a:r>
              <a:rPr lang="ru-RU" sz="3600" dirty="0" smtClean="0"/>
              <a:t>МБОУ «СОШ №18» г. Сургут </a:t>
            </a:r>
            <a:r>
              <a:rPr lang="ru-RU" sz="3600" b="1" dirty="0" smtClean="0">
                <a:solidFill>
                  <a:srgbClr val="FF0000"/>
                </a:solidFill>
              </a:rPr>
              <a:t>– 66,67%</a:t>
            </a:r>
          </a:p>
          <a:p>
            <a:pPr marL="0" indent="0">
              <a:buNone/>
            </a:pPr>
            <a:r>
              <a:rPr lang="ru-RU" sz="3600" dirty="0" smtClean="0"/>
              <a:t>МКОУ «</a:t>
            </a:r>
            <a:r>
              <a:rPr lang="ru-RU" sz="3600" dirty="0" err="1" smtClean="0"/>
              <a:t>Шеркальская</a:t>
            </a:r>
            <a:r>
              <a:rPr lang="ru-RU" sz="3600" dirty="0" smtClean="0"/>
              <a:t> СОШ» </a:t>
            </a:r>
            <a:r>
              <a:rPr lang="ru-RU" sz="3600" b="1" dirty="0" smtClean="0">
                <a:solidFill>
                  <a:srgbClr val="FF0000"/>
                </a:solidFill>
              </a:rPr>
              <a:t>– 60%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33" y="491411"/>
            <a:ext cx="117053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914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НАИБОЛЬШЕЕ КОЛИЧЕСТВО РОДИТЕЛЕЙ,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СЧИТАЮЩИХ, ЧТО РЕБЕНКУ НЕ ВСЕГДА ПО СИЛАМ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ОБЪЕМ ДОМАШНЕГО ЗАДАНИЯ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2759074"/>
            <a:ext cx="10515600" cy="2384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МКОУ «</a:t>
            </a:r>
            <a:r>
              <a:rPr lang="ru-RU" sz="3600" dirty="0" err="1" smtClean="0"/>
              <a:t>Шугурская</a:t>
            </a:r>
            <a:r>
              <a:rPr lang="ru-RU" sz="3600" dirty="0" smtClean="0"/>
              <a:t> СОШ» </a:t>
            </a:r>
            <a:r>
              <a:rPr lang="ru-RU" sz="3600" b="1" dirty="0" smtClean="0">
                <a:solidFill>
                  <a:srgbClr val="FF0000"/>
                </a:solidFill>
              </a:rPr>
              <a:t>– 75%</a:t>
            </a:r>
          </a:p>
          <a:p>
            <a:pPr marL="0" indent="0">
              <a:buNone/>
            </a:pPr>
            <a:r>
              <a:rPr lang="ru-RU" sz="3600" dirty="0" smtClean="0"/>
              <a:t>МКОУ «</a:t>
            </a:r>
            <a:r>
              <a:rPr lang="ru-RU" sz="3600" dirty="0" err="1" smtClean="0"/>
              <a:t>Шеркальская</a:t>
            </a:r>
            <a:r>
              <a:rPr lang="ru-RU" sz="3600" dirty="0" smtClean="0"/>
              <a:t> СОШ» </a:t>
            </a:r>
            <a:r>
              <a:rPr lang="ru-RU" sz="3600" b="1" dirty="0" smtClean="0">
                <a:solidFill>
                  <a:srgbClr val="FF0000"/>
                </a:solidFill>
              </a:rPr>
              <a:t>– 63,64%</a:t>
            </a:r>
          </a:p>
          <a:p>
            <a:pPr marL="0" indent="0">
              <a:buNone/>
            </a:pPr>
            <a:r>
              <a:rPr lang="ru-RU" sz="3600" dirty="0" smtClean="0"/>
              <a:t>МАОУ «СОШ №3» г. Когалыма </a:t>
            </a:r>
            <a:r>
              <a:rPr lang="ru-RU" sz="3600" b="1" dirty="0" smtClean="0">
                <a:solidFill>
                  <a:srgbClr val="FF0000"/>
                </a:solidFill>
              </a:rPr>
              <a:t>– 67,08%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33" y="491411"/>
            <a:ext cx="117053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914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ЗНАЧИТЕЛЬНАЯ ДОЛЯ РОДИТЕЛЕЙ,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КОТОРЫЕ НЕ СОВСЕМ УДОВЛЕТВОРЕНЫ КАЧЕСТВОМ ОБРАЗОВАНИЯ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2759074"/>
            <a:ext cx="10515600" cy="2851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МКОУ «</a:t>
            </a:r>
            <a:r>
              <a:rPr lang="ru-RU" sz="3600" dirty="0" err="1" smtClean="0"/>
              <a:t>Шеркальская</a:t>
            </a:r>
            <a:r>
              <a:rPr lang="ru-RU" sz="3600" dirty="0" smtClean="0"/>
              <a:t> СОШ» </a:t>
            </a:r>
            <a:r>
              <a:rPr lang="ru-RU" sz="3600" b="1" dirty="0" smtClean="0">
                <a:solidFill>
                  <a:srgbClr val="FF0000"/>
                </a:solidFill>
              </a:rPr>
              <a:t>– 72,73%</a:t>
            </a:r>
          </a:p>
          <a:p>
            <a:pPr marL="0" indent="0">
              <a:buNone/>
            </a:pPr>
            <a:r>
              <a:rPr lang="ru-RU" sz="3600" dirty="0" smtClean="0"/>
              <a:t>МАУМО «СОШ №14» г. </a:t>
            </a:r>
            <a:r>
              <a:rPr lang="ru-RU" sz="3600" dirty="0" err="1" smtClean="0"/>
              <a:t>Нягань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– 55,56%</a:t>
            </a:r>
          </a:p>
          <a:p>
            <a:pPr marL="0" indent="0">
              <a:buNone/>
            </a:pPr>
            <a:r>
              <a:rPr lang="ru-RU" sz="3600" dirty="0" smtClean="0"/>
              <a:t>МБОУ «</a:t>
            </a:r>
            <a:r>
              <a:rPr lang="ru-RU" sz="3600" dirty="0" err="1" smtClean="0"/>
              <a:t>Хулимсунтская</a:t>
            </a:r>
            <a:r>
              <a:rPr lang="ru-RU" sz="3600" dirty="0" smtClean="0"/>
              <a:t> СОШ с кадетскими и </a:t>
            </a:r>
            <a:r>
              <a:rPr lang="ru-RU" sz="3600" dirty="0" err="1" smtClean="0"/>
              <a:t>мариинскими</a:t>
            </a:r>
            <a:r>
              <a:rPr lang="ru-RU" sz="3600" dirty="0" smtClean="0"/>
              <a:t> классами» </a:t>
            </a:r>
            <a:r>
              <a:rPr lang="ru-RU" sz="3600" b="1" dirty="0" smtClean="0">
                <a:solidFill>
                  <a:srgbClr val="FF0000"/>
                </a:solidFill>
              </a:rPr>
              <a:t>– 46,34%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33" y="491411"/>
            <a:ext cx="117053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914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ЗНАЧИТЕЛЬНАЯ ДОЛЯ УЧИТЕЛЕЙ И РОДИТЕЛЕЙ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УТВЕРЖДАЮТ, ЧТО ЛИШЬ ЧАСТИЧНО СОЗДАНЫ УСЛОВИЯ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ДЛЯ РАЗВИТИЯ ТВОРЧЕСКИХ СПОСОБНОСТЕЙ УЧАЩИХСЯ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450" y="2216149"/>
            <a:ext cx="10515600" cy="4270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300" dirty="0" smtClean="0"/>
              <a:t>МБОУ «</a:t>
            </a:r>
            <a:r>
              <a:rPr lang="ru-RU" sz="3300" dirty="0" err="1" smtClean="0"/>
              <a:t>Сосьвинская</a:t>
            </a:r>
            <a:r>
              <a:rPr lang="ru-RU" sz="3300" dirty="0" smtClean="0"/>
              <a:t> СОШ» </a:t>
            </a:r>
            <a:r>
              <a:rPr lang="ru-RU" sz="3300" b="1" dirty="0" smtClean="0">
                <a:solidFill>
                  <a:srgbClr val="FF0000"/>
                </a:solidFill>
              </a:rPr>
              <a:t>– 38,46% </a:t>
            </a:r>
            <a:r>
              <a:rPr lang="ru-RU" sz="3300" dirty="0" smtClean="0">
                <a:solidFill>
                  <a:srgbClr val="FF0000"/>
                </a:solidFill>
              </a:rPr>
              <a:t>(мнение учителей) и 45,45% (мнение родителей)</a:t>
            </a:r>
          </a:p>
          <a:p>
            <a:pPr marL="0" indent="0">
              <a:buNone/>
            </a:pP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МКОУ «</a:t>
            </a:r>
            <a:r>
              <a:rPr lang="ru-RU" sz="3300" dirty="0" err="1" smtClean="0"/>
              <a:t>Шеркальская</a:t>
            </a:r>
            <a:r>
              <a:rPr lang="ru-RU" sz="3300" dirty="0" smtClean="0"/>
              <a:t> СОШ» </a:t>
            </a:r>
            <a:r>
              <a:rPr lang="ru-RU" sz="3300" b="1" dirty="0" smtClean="0">
                <a:solidFill>
                  <a:srgbClr val="FF0000"/>
                </a:solidFill>
              </a:rPr>
              <a:t>– 46,67% </a:t>
            </a:r>
            <a:r>
              <a:rPr lang="ru-RU" sz="3300" dirty="0" smtClean="0">
                <a:solidFill>
                  <a:srgbClr val="FF0000"/>
                </a:solidFill>
              </a:rPr>
              <a:t>(мнение учителей) и 54,65% (мнение родителей)</a:t>
            </a:r>
          </a:p>
          <a:p>
            <a:pPr marL="0" indent="0">
              <a:buNone/>
            </a:pPr>
            <a:endParaRPr lang="ru-RU" sz="33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300" dirty="0" smtClean="0"/>
              <a:t>МКОУ «Алтайская СОШ» </a:t>
            </a:r>
            <a:r>
              <a:rPr lang="ru-RU" sz="3300" b="1" dirty="0" smtClean="0">
                <a:solidFill>
                  <a:srgbClr val="FF0000"/>
                </a:solidFill>
              </a:rPr>
              <a:t>– 54,55% </a:t>
            </a:r>
            <a:r>
              <a:rPr lang="ru-RU" sz="3300" dirty="0" smtClean="0">
                <a:solidFill>
                  <a:srgbClr val="FF0000"/>
                </a:solidFill>
              </a:rPr>
              <a:t>(мнение учителей)</a:t>
            </a:r>
          </a:p>
          <a:p>
            <a:pPr marL="0" indent="0">
              <a:buNone/>
            </a:pPr>
            <a:endParaRPr lang="ru-RU" sz="3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300" dirty="0" smtClean="0"/>
              <a:t>МАУМО «СОШ №14» г. </a:t>
            </a:r>
            <a:r>
              <a:rPr lang="ru-RU" sz="3300" dirty="0" err="1" smtClean="0"/>
              <a:t>Нягань</a:t>
            </a:r>
            <a:r>
              <a:rPr lang="ru-RU" sz="3300" dirty="0" smtClean="0"/>
              <a:t> </a:t>
            </a:r>
            <a:r>
              <a:rPr lang="ru-RU" sz="3300" b="1" dirty="0" smtClean="0">
                <a:solidFill>
                  <a:srgbClr val="FF0000"/>
                </a:solidFill>
              </a:rPr>
              <a:t>– 51,85% </a:t>
            </a:r>
            <a:r>
              <a:rPr lang="ru-RU" sz="3300" dirty="0" smtClean="0">
                <a:solidFill>
                  <a:srgbClr val="FF0000"/>
                </a:solidFill>
              </a:rPr>
              <a:t>(мнение родителей)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33" y="491411"/>
            <a:ext cx="117053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9141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ДОЛЯ УЧИТЕЛЕЙ, КОТОРЫХ НЕ ВСЕГДА 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УДОВЛЕТВОРЯЕТ СТИЛЬ РАБОТЫ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 АДМИНИСТРАЦИИ ШКОЛЫ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450" y="2216149"/>
            <a:ext cx="10515600" cy="4270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 smtClean="0"/>
              <a:t>МАОУ «СОШ №3» г. Когалыма </a:t>
            </a:r>
            <a:r>
              <a:rPr lang="ru-RU" sz="3300" b="1" dirty="0" smtClean="0">
                <a:solidFill>
                  <a:srgbClr val="FF0000"/>
                </a:solidFill>
              </a:rPr>
              <a:t>– 50%</a:t>
            </a:r>
          </a:p>
          <a:p>
            <a:pPr marL="0" indent="0">
              <a:buNone/>
            </a:pPr>
            <a:r>
              <a:rPr lang="ru-RU" sz="3300" dirty="0" smtClean="0"/>
              <a:t>МБОУ «СОШ №19» г. Нижневартовск </a:t>
            </a:r>
            <a:r>
              <a:rPr lang="ru-RU" sz="3300" b="1" dirty="0" smtClean="0">
                <a:solidFill>
                  <a:srgbClr val="FF0000"/>
                </a:solidFill>
              </a:rPr>
              <a:t>– 40%</a:t>
            </a:r>
            <a:endParaRPr lang="ru-RU" sz="3300" dirty="0" smtClean="0"/>
          </a:p>
          <a:p>
            <a:pPr marL="0" indent="0">
              <a:buNone/>
            </a:pPr>
            <a:r>
              <a:rPr lang="ru-RU" sz="3300" dirty="0" smtClean="0"/>
              <a:t>МАУМО «СОШ №14» г. </a:t>
            </a:r>
            <a:r>
              <a:rPr lang="ru-RU" sz="3300" dirty="0" err="1" smtClean="0"/>
              <a:t>Нягань</a:t>
            </a:r>
            <a:r>
              <a:rPr lang="ru-RU" sz="3300" dirty="0" smtClean="0"/>
              <a:t> </a:t>
            </a:r>
            <a:r>
              <a:rPr lang="ru-RU" sz="3300" b="1" dirty="0" smtClean="0">
                <a:solidFill>
                  <a:srgbClr val="FF0000"/>
                </a:solidFill>
              </a:rPr>
              <a:t>– 28,57%</a:t>
            </a:r>
          </a:p>
          <a:p>
            <a:pPr marL="0" indent="0">
              <a:buNone/>
            </a:pPr>
            <a:r>
              <a:rPr lang="ru-RU" sz="3200" dirty="0" smtClean="0"/>
              <a:t>МКОУ «</a:t>
            </a:r>
            <a:r>
              <a:rPr lang="ru-RU" sz="3200" dirty="0" err="1" smtClean="0"/>
              <a:t>Шеркальская</a:t>
            </a:r>
            <a:r>
              <a:rPr lang="ru-RU" sz="3200" dirty="0" smtClean="0"/>
              <a:t> СОШ» </a:t>
            </a:r>
            <a:r>
              <a:rPr lang="ru-RU" sz="3200" b="1" dirty="0" smtClean="0">
                <a:solidFill>
                  <a:srgbClr val="FF0000"/>
                </a:solidFill>
              </a:rPr>
              <a:t>– 26,67%</a:t>
            </a:r>
          </a:p>
          <a:p>
            <a:pPr marL="0" indent="0">
              <a:buNone/>
            </a:pPr>
            <a:r>
              <a:rPr lang="ru-RU" sz="3200" dirty="0" smtClean="0"/>
              <a:t>МКОУ «</a:t>
            </a:r>
            <a:r>
              <a:rPr lang="ru-RU" sz="3200" dirty="0" err="1" smtClean="0"/>
              <a:t>Чемашинская</a:t>
            </a:r>
            <a:r>
              <a:rPr lang="ru-RU" sz="3200" dirty="0" smtClean="0"/>
              <a:t> ООШ» </a:t>
            </a:r>
            <a:r>
              <a:rPr lang="ru-RU" sz="3200" b="1" dirty="0" smtClean="0">
                <a:solidFill>
                  <a:srgbClr val="FF0000"/>
                </a:solidFill>
              </a:rPr>
              <a:t>– 25%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33" y="491411"/>
            <a:ext cx="117053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26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РЕЗУЛЬТАТЫ КОМПЛЕКСНОЙ ОЦЕНКИ ПО ГРУППЕ ОРГАНИЗАЦИЙ </a:t>
            </a:r>
            <a:br>
              <a:rPr lang="ru-RU" sz="2800" b="1" dirty="0" smtClean="0"/>
            </a:br>
            <a:r>
              <a:rPr lang="ru-RU" sz="2800" b="1" dirty="0" smtClean="0"/>
              <a:t>СО СТАБИЛЬНО НИЗКИМИ ОБРАЗОВАТЕЛЬНЫМИ РЕЗУЛЬТАТАМИ НА 2020-2021 УЧЕБНЫЙ ГОД*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6048376"/>
            <a:ext cx="11134725" cy="7239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/>
              <a:t>*Информация из аналитического отчета по результатам идентификации образовательных организаций (на основе комплексной оценки качества образовательных результатов обучающихся образовательных организаций, расположенных на территории Ханты-Мансийского автономного округа-Югры, 2021 года)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24" y="2707962"/>
            <a:ext cx="7824574" cy="2938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94349" y="4085781"/>
            <a:ext cx="57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4349" y="4896994"/>
            <a:ext cx="57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✓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25" y="2194635"/>
            <a:ext cx="7824573" cy="5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94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РЕЗУЛЬТАТЫ КОМПЛЕКСНОЙ ОЦЕНКИ ПО ГРУППЕ ОРГАНИЗАЦИЙ </a:t>
            </a:r>
            <a:br>
              <a:rPr lang="ru-RU" sz="3100" b="1" dirty="0" smtClean="0"/>
            </a:br>
            <a:r>
              <a:rPr lang="ru-RU" sz="3100" b="1" dirty="0" smtClean="0"/>
              <a:t>СО СТАБИЛЬНО НИЗКИМИ ОБРАЗОВАТЕЛЬНЫМИ РЕЗУЛЬТАТАМИ НА 2020-2021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801" y="1763301"/>
            <a:ext cx="2725200" cy="382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383" y="4344975"/>
            <a:ext cx="6513413" cy="1239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5776" y="4964722"/>
            <a:ext cx="26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18601" y="28347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Перечень образовательных организаций, реализующих программы общего образования, имеющих стабильно низкие образовательные результаты в Ханты-Мансийском автономном округе - Югре на 2021-2022 учебный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5701534"/>
            <a:ext cx="4229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Приказ Департамента образования и молодежной политики Ханты-Мансийского автономного округа-Югры от 22.10.2021 г. №10-П-1434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64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МУНИЦИПАЛЬНЫЙ ПРОЕКТ </a:t>
            </a:r>
            <a:br>
              <a:rPr lang="ru-RU" sz="2400" b="1" dirty="0" smtClean="0"/>
            </a:br>
            <a:r>
              <a:rPr lang="ru-RU" sz="2400" b="1" dirty="0" smtClean="0"/>
              <a:t>«СЕТЕВОЕ ВЗАИМОДЕЙСТВИЕ КАК ЭФФЕКТИВНЫЙ ИНСТРУМЕНТ </a:t>
            </a:r>
            <a:br>
              <a:rPr lang="ru-RU" sz="2400" b="1" dirty="0" smtClean="0"/>
            </a:br>
            <a:r>
              <a:rPr lang="ru-RU" sz="2400" b="1" dirty="0" smtClean="0"/>
              <a:t>УПРАВЛЕНИЯ ПРОЦЕССАМИ ПОВЫШЕНИЯ КАЧЕСТВА ОБРАЗОВАНИЯ»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1038" y="2773728"/>
            <a:ext cx="5644662" cy="23961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Цель </a:t>
            </a:r>
            <a:r>
              <a:rPr lang="ru-RU" sz="2000" dirty="0" smtClean="0"/>
              <a:t>– внедрение </a:t>
            </a:r>
            <a:r>
              <a:rPr lang="ru-RU" sz="2000" dirty="0"/>
              <a:t>единого концептуально-методологического подхода к использованию сетевого взаимодействия как эффективного инструмента проектного управления процессами повышения качества образования и перевода школ с низкими образовательными результатами на эффективный режим работы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74663"/>
            <a:ext cx="1257300" cy="1257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3" y="2277773"/>
            <a:ext cx="4700335" cy="332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6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27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ПЛАН-ГРАФИК ПОСЕЩЕНИЯ ШКОЛ, </a:t>
            </a:r>
            <a:br>
              <a:rPr lang="ru-RU" sz="2800" b="1" dirty="0" smtClean="0"/>
            </a:br>
            <a:r>
              <a:rPr lang="ru-RU" sz="2800" b="1" dirty="0" smtClean="0"/>
              <a:t>ИМЕЮЩИХ СТАБИЛЬНО НИЗКИЕ ОБРАЗОВАТЕЛЬНЫЕ РЕЗУЛЬТАТЫ, ШКОЛАМИ-КУРАТОРАМИ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54" y="2038419"/>
            <a:ext cx="11149292" cy="403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2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9" y="377581"/>
            <a:ext cx="11183815" cy="2093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ЦЕЛЕВЫЕ УСТАНОВКИ НА БЛИЖАЙШУЮ ПЕРСПЕКТИВУ </a:t>
            </a:r>
            <a:br>
              <a:rPr lang="ru-RU" sz="2800" b="1" dirty="0" smtClean="0"/>
            </a:br>
            <a:r>
              <a:rPr lang="ru-RU" sz="2000" dirty="0" smtClean="0"/>
              <a:t>В РАМКАХ ДЕЯТЕЛЬНОСТИ МУНИЦИПАЛЬНОЙ ОПОРНОЙ ПЛОЩАДКИ </a:t>
            </a:r>
            <a:br>
              <a:rPr lang="ru-RU" sz="2000" dirty="0" smtClean="0"/>
            </a:br>
            <a:r>
              <a:rPr lang="ru-RU" sz="2000" dirty="0" smtClean="0"/>
              <a:t>«СТАНДАРТИЗАЦИЯ ПРОЦЕССОВ И МЕХАНИЗМОВ УПРАВЛЕНИЯ ВНУТРЕННЕЙ СИСТЕМОЙ ОЦЕНКИ КАЧЕСТВА: УПРАВЛЕНИЕ КАЧЕСТВОМ ОБРАЗОВАНИЯ ЧЕРЕЗ РАЗРАБОТКУ, ЭКСПЕРТИЗУ И РЕАЛИЗАЦИЮ ЛОКАЛЬНЫХ НОРМАТИВНЫХ АКТОВ В ОБЩЕОБРАЗОВАТЕЛЬНОЙ ОРГАНИЗАЦИИ»</a:t>
            </a:r>
            <a:br>
              <a:rPr lang="ru-RU" sz="2000" dirty="0" smtClean="0"/>
            </a:br>
            <a:r>
              <a:rPr lang="ru-RU" sz="2000" b="1" dirty="0" smtClean="0"/>
              <a:t>(ДО 20 ДЕКАБРЯ)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8488" y="2579314"/>
            <a:ext cx="8058152" cy="408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600" dirty="0"/>
              <a:t>Проблемно-ориентированный анализ обеспечения качества образования в </a:t>
            </a:r>
            <a:r>
              <a:rPr lang="ru-RU" sz="1600" dirty="0" smtClean="0"/>
              <a:t>школе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/>
              <a:t>Корректировка Программы перехода на эффективный режим работы МКОУ «</a:t>
            </a:r>
            <a:r>
              <a:rPr lang="ru-RU" sz="1600" dirty="0" err="1"/>
              <a:t>Чемашинская</a:t>
            </a:r>
            <a:r>
              <a:rPr lang="ru-RU" sz="1600" dirty="0"/>
              <a:t> </a:t>
            </a:r>
            <a:r>
              <a:rPr lang="ru-RU" sz="1600" dirty="0" smtClean="0"/>
              <a:t>ООШ»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/>
              <a:t>Разработка Плана мероприятий («дорожной карты») по сетевому взаимодействию</a:t>
            </a:r>
            <a:r>
              <a:rPr lang="ru-RU" sz="1600"/>
              <a:t>, </a:t>
            </a:r>
            <a:r>
              <a:rPr lang="ru-RU" sz="1600" smtClean="0"/>
              <a:t>адресной </a:t>
            </a:r>
            <a:r>
              <a:rPr lang="ru-RU" sz="1600" dirty="0"/>
              <a:t>методической помощи школой – наставником, МКОУ «</a:t>
            </a:r>
            <a:r>
              <a:rPr lang="ru-RU" sz="1600" dirty="0" err="1"/>
              <a:t>Перегребинская</a:t>
            </a:r>
            <a:r>
              <a:rPr lang="ru-RU" sz="1600" dirty="0"/>
              <a:t> СОШ №1», школе с низкими образовательными результатами - МКОУ «</a:t>
            </a:r>
            <a:r>
              <a:rPr lang="ru-RU" sz="1600" dirty="0" err="1"/>
              <a:t>Чемашинская</a:t>
            </a:r>
            <a:r>
              <a:rPr lang="ru-RU" sz="1600" dirty="0"/>
              <a:t> </a:t>
            </a:r>
            <a:r>
              <a:rPr lang="ru-RU" sz="1600" dirty="0" smtClean="0"/>
              <a:t>ООШ»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/>
              <a:t>Администрации МКОУ «</a:t>
            </a:r>
            <a:r>
              <a:rPr lang="ru-RU" sz="1600" dirty="0" err="1"/>
              <a:t>Чемашинская</a:t>
            </a:r>
            <a:r>
              <a:rPr lang="ru-RU" sz="1600" dirty="0"/>
              <a:t> </a:t>
            </a:r>
            <a:r>
              <a:rPr lang="ru-RU" sz="1600" dirty="0" smtClean="0"/>
              <a:t>ООШ» </a:t>
            </a:r>
            <a:r>
              <a:rPr lang="ru-RU" sz="1600" dirty="0"/>
              <a:t>разработать систему </a:t>
            </a:r>
            <a:r>
              <a:rPr lang="ru-RU" sz="1600" dirty="0" err="1"/>
              <a:t>внутришкольного</a:t>
            </a:r>
            <a:r>
              <a:rPr lang="ru-RU" sz="1600" dirty="0"/>
              <a:t> мониторинга качества </a:t>
            </a:r>
            <a:r>
              <a:rPr lang="ru-RU" sz="1600" dirty="0" smtClean="0"/>
              <a:t>образования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/>
              <a:t>Закрепить приказом педагогическое наставничество управленческих команд и учителей – предметников между </a:t>
            </a:r>
            <a:r>
              <a:rPr lang="ru-RU" sz="1600" dirty="0" smtClean="0"/>
              <a:t>школами</a:t>
            </a:r>
            <a:endParaRPr lang="ru-RU" sz="1600" dirty="0"/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5" y="2705770"/>
            <a:ext cx="2704781" cy="33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9" y="377581"/>
            <a:ext cx="11183815" cy="2093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ЦЕЛЕВЫЕ УСТАНОВКИ НА БЛИЖАЙШУЮ ПЕРСПЕКТИВУ </a:t>
            </a:r>
            <a:br>
              <a:rPr lang="ru-RU" sz="2800" b="1" dirty="0" smtClean="0"/>
            </a:br>
            <a:r>
              <a:rPr lang="ru-RU" sz="2000" dirty="0" smtClean="0"/>
              <a:t>В РАМКАХ ДЕЯТЕЛЬНОСТИ МУНИЦИПАЛЬНОЙ ОПОРНОЙ ПЛОЩАДКИ </a:t>
            </a:r>
            <a:br>
              <a:rPr lang="ru-RU" sz="2000" dirty="0" smtClean="0"/>
            </a:br>
            <a:r>
              <a:rPr lang="ru-RU" sz="2000" dirty="0" smtClean="0"/>
              <a:t>«СТАНДАРТИЗАЦИЯ ПРОЦЕССОВ И МЕХАНИЗМОВ УПРАВЛЕНИЯ ВНУТРЕННЕЙ СИСТЕМОЙ ОЦЕНКИ КАЧЕСТВА: УПРАВЛЕНИЕ КАЧЕСТВОМ ОБРАЗОВАНИЯ ЧЕРЕЗ РАЗРАБОТКУ, ЭКСПЕРТИЗУ И РЕАЛИЗАЦИЮ ЛОКАЛЬНЫХ НОРМАТИВНЫХ АКТОВ В ОБЩЕОБРАЗОВАТЕЛЬНОЙ ОРГАНИЗАЦИИ»</a:t>
            </a:r>
            <a:br>
              <a:rPr lang="ru-RU" sz="2000" dirty="0" smtClean="0"/>
            </a:br>
            <a:r>
              <a:rPr lang="ru-RU" sz="2000" b="1" dirty="0" smtClean="0"/>
              <a:t>(ДО 20 ДЕКАБРЯ)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3732" y="2632068"/>
            <a:ext cx="8058152" cy="398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6. Через </a:t>
            </a:r>
            <a:r>
              <a:rPr lang="ru-RU" dirty="0"/>
              <a:t>совместные заседания УМО пересмотреть все составляющие компоненты образовательного процесса в соответствии с требованиями ФГОС общего образования с учетом индивидуализации обучения и повышения учебной мотивации </a:t>
            </a:r>
            <a:r>
              <a:rPr lang="ru-RU" dirty="0" smtClean="0"/>
              <a:t>обучающихся</a:t>
            </a:r>
          </a:p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7. Провести </a:t>
            </a:r>
            <a:r>
              <a:rPr lang="ru-RU" dirty="0"/>
              <a:t>совместные мероприятия по расширению социального пространства школы – связь с предприятиями и организациями</a:t>
            </a:r>
            <a:r>
              <a:rPr lang="ru-RU" b="1" dirty="0"/>
              <a:t> </a:t>
            </a:r>
            <a:r>
              <a:rPr lang="ru-RU" dirty="0"/>
              <a:t>с целью</a:t>
            </a:r>
            <a:r>
              <a:rPr lang="ru-RU" b="1" dirty="0"/>
              <a:t> </a:t>
            </a:r>
            <a:r>
              <a:rPr lang="ru-RU" dirty="0"/>
              <a:t>организации профессиональной ориентации обучающихся через комплексное ознакомление с приоритетными кластерами согласно карты промышленности </a:t>
            </a:r>
            <a:r>
              <a:rPr lang="ru-RU" dirty="0" smtClean="0"/>
              <a:t>Югры</a:t>
            </a:r>
          </a:p>
          <a:p>
            <a:pPr lvl="0" algn="just"/>
            <a:endParaRPr lang="ru-RU" dirty="0" smtClean="0"/>
          </a:p>
          <a:p>
            <a:pPr lvl="0" algn="just"/>
            <a:r>
              <a:rPr lang="ru-RU" dirty="0" smtClean="0"/>
              <a:t>8. Систематизировать </a:t>
            </a:r>
            <a:r>
              <a:rPr lang="ru-RU" dirty="0"/>
              <a:t>работу по выявлению, поддержке и развитию способностей и талантов у детей и молодежи, в том числе обучающихся с </a:t>
            </a:r>
            <a:r>
              <a:rPr lang="ru-RU" dirty="0" smtClean="0"/>
              <a:t>ОВЗ</a:t>
            </a:r>
            <a:endParaRPr lang="ru-RU" dirty="0"/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5" y="2705770"/>
            <a:ext cx="2704781" cy="33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9" y="377581"/>
            <a:ext cx="11183815" cy="2093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ЦЕЛЕВЫЕ УСТАНОВКИ НА БЛИЖАЙШУЮ ПЕРСПЕКТИВУ </a:t>
            </a:r>
            <a:br>
              <a:rPr lang="ru-RU" sz="2800" b="1" dirty="0" smtClean="0"/>
            </a:br>
            <a:r>
              <a:rPr lang="ru-RU" sz="2000" dirty="0" smtClean="0"/>
              <a:t>В РАМКАХ ДЕЯТЕЛЬНОСТИ МУНИЦИПАЛЬНОЙ ОПОРНОЙ ПЛОЩАДКИ </a:t>
            </a:r>
            <a:br>
              <a:rPr lang="ru-RU" sz="2000" dirty="0" smtClean="0"/>
            </a:br>
            <a:r>
              <a:rPr lang="ru-RU" sz="2000" dirty="0" smtClean="0"/>
              <a:t>«СТАНДАРТИЗАЦИЯ ПРОЦЕССОВ И МЕХАНИЗМОВ УПРАВЛЕНИЯ ВНУТРЕННЕЙ СИСТЕМОЙ ОЦЕНКИ КАЧЕСТВА: УПРАВЛЕНИЕ КАЧЕСТВОМ ОБРАЗОВАНИЯ ЧЕРЕЗ РАЗРАБОТКУ, ЭКСПЕРТИЗУ И РЕАЛИЗАЦИЮ ЛОКАЛЬНЫХ НОРМАТИВНЫХ АКТОВ В ОБЩЕОБРАЗОВАТЕЛЬНОЙ ОРГАНИЗАЦИИ»</a:t>
            </a:r>
            <a:br>
              <a:rPr lang="ru-RU" sz="2000" dirty="0" smtClean="0"/>
            </a:br>
            <a:r>
              <a:rPr lang="ru-RU" sz="2000" b="1" dirty="0" smtClean="0"/>
              <a:t>(ДО 20 ДЕКАБРЯ)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3732" y="2815400"/>
            <a:ext cx="8058152" cy="315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9. Осуществить </a:t>
            </a:r>
            <a:r>
              <a:rPr lang="ru-RU" dirty="0"/>
              <a:t>контроль внедрения и размещения на сайте организации инновационных воспитательных программ с 01 сентября 2021 года в муниципальных организациях, осуществляющих образовательную деятельность с целью формирования системы воспитания гармоничной и социально ответственной </a:t>
            </a:r>
            <a:r>
              <a:rPr lang="ru-RU" dirty="0" smtClean="0"/>
              <a:t>личности</a:t>
            </a:r>
          </a:p>
          <a:p>
            <a:pPr lvl="0" algn="just"/>
            <a:endParaRPr lang="ru-RU" dirty="0"/>
          </a:p>
          <a:p>
            <a:pPr lvl="0" algn="just"/>
            <a:r>
              <a:rPr lang="ru-RU" dirty="0" smtClean="0"/>
              <a:t>10. Скорректировать </a:t>
            </a:r>
            <a:r>
              <a:rPr lang="ru-RU" dirty="0"/>
              <a:t>планы работы центров/клубов по поддержке семейного воспитания и содействия формированию ответственного отношения родителей (законных представителей) к воспитанию </a:t>
            </a:r>
            <a:r>
              <a:rPr lang="ru-RU" dirty="0" smtClean="0"/>
              <a:t>детей</a:t>
            </a:r>
            <a:endParaRPr lang="ru-RU" dirty="0"/>
          </a:p>
          <a:p>
            <a:r>
              <a:rPr lang="ru-RU" dirty="0"/>
              <a:t> 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5" y="2705770"/>
            <a:ext cx="2704781" cy="33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9" y="434739"/>
            <a:ext cx="11183815" cy="13984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ПЛАНИРУЕМЫЙ РЕЗУЛЬТАТ ДЕЯТЕЛЬНОСТИ В РАМКАХ СЕТЕВОГО ВЗАИМОДЕЙСТВИЯ </a:t>
            </a:r>
            <a:r>
              <a:rPr lang="ru-RU" sz="2800" b="1" dirty="0"/>
              <a:t>(</a:t>
            </a:r>
            <a:r>
              <a:rPr lang="ru-RU" sz="2800" b="1" dirty="0" smtClean="0"/>
              <a:t>ОКТЯБРЬ-ДЕКАБРЬ 2021 ГОДА)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3732" y="2815400"/>
            <a:ext cx="8058152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069" y="2591751"/>
            <a:ext cx="6628003" cy="271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декабря 2021 года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Публичная презентация школ сетевого взаимодействия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«Отчет о проделанной работе в рамках Плана мероприятий («дорожной карты») по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адресной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методической помощи школой – наставником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Перегребинская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 №1», школе с низкими образовательными результатами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Чемашинская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ООШ»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30" y="2207622"/>
            <a:ext cx="4117577" cy="30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1104" y="3105694"/>
            <a:ext cx="11249025" cy="213251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4800" b="1" dirty="0">
                <a:latin typeface="+mn-lt"/>
              </a:rPr>
              <a:t>«Лучше целится в высокое качество и не попасть в него, </a:t>
            </a:r>
            <a:r>
              <a:rPr lang="ru-RU" sz="4800" b="1" dirty="0" smtClean="0">
                <a:latin typeface="+mn-lt"/>
              </a:rPr>
              <a:t>чем </a:t>
            </a:r>
            <a:r>
              <a:rPr lang="ru-RU" sz="4800" b="1" dirty="0">
                <a:latin typeface="+mn-lt"/>
              </a:rPr>
              <a:t>целится в низкое качество и попасть в него»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4800" dirty="0">
                <a:latin typeface="+mn-lt"/>
              </a:rPr>
              <a:t> 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1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2" y="200461"/>
            <a:ext cx="1118063" cy="1022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5" y="200461"/>
            <a:ext cx="833035" cy="1022129"/>
          </a:xfrm>
          <a:prstGeom prst="rect">
            <a:avLst/>
          </a:prstGeom>
        </p:spPr>
      </p:pic>
      <p:pic>
        <p:nvPicPr>
          <p:cNvPr id="8" name="Picture 2" descr="Z:\Пригласительные, открытки, логотипы\Логотипы\Разное\Безимени-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7253" y="200462"/>
            <a:ext cx="1094738" cy="10221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44129" y="49150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600" dirty="0"/>
              <a:t>Т. Дж. Ватсон, </a:t>
            </a:r>
            <a:br>
              <a:rPr lang="ru-RU" sz="3600" dirty="0"/>
            </a:br>
            <a:r>
              <a:rPr lang="ru-RU" sz="3600" dirty="0"/>
              <a:t>основатель фирмы IBM</a:t>
            </a:r>
          </a:p>
        </p:txBody>
      </p:sp>
    </p:spTree>
    <p:extLst>
      <p:ext uri="{BB962C8B-B14F-4D97-AF65-F5344CB8AC3E}">
        <p14:creationId xmlns:p14="http://schemas.microsoft.com/office/powerpoint/2010/main" val="17509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НОРМАТИВНОЕ ЗАКРЕПЛЕНИЕ СЕТЕВОГО ВЗАИМОДЕЙСТВИЯ </a:t>
            </a:r>
            <a:br>
              <a:rPr lang="ru-RU" sz="2800" b="1" dirty="0" smtClean="0"/>
            </a:br>
            <a:r>
              <a:rPr lang="ru-RU" sz="2800" b="1" dirty="0" smtClean="0"/>
              <a:t>В 2019-2021 ГГ.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2041376"/>
            <a:ext cx="2406535" cy="340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49" y="1769534"/>
            <a:ext cx="2751121" cy="394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7650" y="1292722"/>
            <a:ext cx="6000750" cy="528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Отчеты о результатах </a:t>
            </a:r>
            <a:r>
              <a:rPr lang="ru-RU" sz="1600" dirty="0" err="1" smtClean="0"/>
              <a:t>самообследования</a:t>
            </a:r>
            <a:r>
              <a:rPr lang="ru-RU" sz="1600" dirty="0" smtClean="0"/>
              <a:t> за 2019 год</a:t>
            </a:r>
          </a:p>
          <a:p>
            <a:r>
              <a:rPr lang="ru-RU" sz="1600" dirty="0" smtClean="0"/>
              <a:t>-Приказы ОО «Об утверждении нормативно-правовых актов, регламентирующих работу по повышению качества образования»</a:t>
            </a:r>
          </a:p>
          <a:p>
            <a:r>
              <a:rPr lang="ru-RU" sz="1600" dirty="0" smtClean="0"/>
              <a:t>- Положения о </a:t>
            </a:r>
            <a:r>
              <a:rPr lang="ru-RU" sz="1600" dirty="0" err="1" smtClean="0"/>
              <a:t>внутришкольном</a:t>
            </a:r>
            <a:r>
              <a:rPr lang="ru-RU" sz="1600" dirty="0" smtClean="0"/>
              <a:t> контроле качества образования</a:t>
            </a:r>
          </a:p>
          <a:p>
            <a:r>
              <a:rPr lang="ru-RU" sz="1600" dirty="0" smtClean="0"/>
              <a:t>- Соглашения о сетевом взаимодействии и социальном партнерстве </a:t>
            </a:r>
          </a:p>
          <a:p>
            <a:r>
              <a:rPr lang="ru-RU" sz="1600" dirty="0" smtClean="0"/>
              <a:t>- Планы мероприятий сетевого взаимодействия и социального партнерства</a:t>
            </a:r>
          </a:p>
          <a:p>
            <a:r>
              <a:rPr lang="ru-RU" sz="1600" dirty="0" smtClean="0"/>
              <a:t>- Планы мероприятий («дорожные карта») по повышению качества образования на 2020-2021 учебный год</a:t>
            </a:r>
          </a:p>
          <a:p>
            <a:r>
              <a:rPr lang="ru-RU" sz="1600" dirty="0" smtClean="0"/>
              <a:t>- Программы работы школы по устранению низких образовательных результатов</a:t>
            </a:r>
          </a:p>
          <a:p>
            <a:r>
              <a:rPr lang="ru-RU" sz="1600" dirty="0" smtClean="0"/>
              <a:t>- Положения о наставничестве в ОО</a:t>
            </a:r>
          </a:p>
          <a:p>
            <a:r>
              <a:rPr lang="ru-RU" sz="1600" dirty="0" smtClean="0"/>
              <a:t>- Планы мероприятий («дорожные карты») внедрения системы наставничества</a:t>
            </a:r>
          </a:p>
          <a:p>
            <a:r>
              <a:rPr lang="ru-RU" sz="1600" dirty="0" smtClean="0"/>
              <a:t>- Графики дополнительных занятий с обучающимися с низким уровнем подготовки </a:t>
            </a:r>
          </a:p>
          <a:p>
            <a:r>
              <a:rPr lang="ru-RU" sz="1600" dirty="0" smtClean="0"/>
              <a:t>- Планы мероприятий («дорожные карты») по взаимодействию с родителями</a:t>
            </a:r>
          </a:p>
          <a:p>
            <a:r>
              <a:rPr lang="ru-RU" sz="1600" dirty="0" smtClean="0"/>
              <a:t>- Графики планового обучения педагогических работников</a:t>
            </a:r>
          </a:p>
          <a:p>
            <a:r>
              <a:rPr lang="ru-RU" sz="1600" dirty="0" smtClean="0"/>
              <a:t>- Планы работы методических объединений учителей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98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РЕГИОНАЛЬНЫЙ ПРОЕКТ </a:t>
            </a:r>
            <a:br>
              <a:rPr lang="ru-RU" sz="3200" b="1" dirty="0" smtClean="0"/>
            </a:br>
            <a:r>
              <a:rPr lang="ru-RU" sz="3200" b="1" dirty="0" smtClean="0"/>
              <a:t>АДРЕСНОЙ МЕТОДИЧЕСКОЙ ПОМОЩИ </a:t>
            </a:r>
            <a:br>
              <a:rPr lang="ru-RU" sz="3200" b="1" dirty="0" smtClean="0"/>
            </a:br>
            <a:r>
              <a:rPr lang="ru-RU" sz="3200" b="1" dirty="0" smtClean="0"/>
              <a:t>(«500+»)</a:t>
            </a:r>
            <a:endParaRPr lang="ru-RU" sz="3200" b="1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96" y="1690688"/>
            <a:ext cx="314345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991100" y="281416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Цель проекта </a:t>
            </a:r>
            <a:r>
              <a:rPr lang="ru-RU" sz="2000" dirty="0" smtClean="0"/>
              <a:t>– обеспечение равного доступа к получению качественного общего образования для всех обучающихся независимо от места жительства, социального статуса и материального положения семей через разработку и внедрение стратегии поддержки ШНОР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193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ЗАКЛЮЧЕНИЕ ЧЕТЫРЕХСТОРОННИХ СОГЛАШЕНИЙ </a:t>
            </a:r>
            <a:br>
              <a:rPr lang="ru-RU" sz="3200" b="1" dirty="0" smtClean="0"/>
            </a:br>
            <a:r>
              <a:rPr lang="ru-RU" sz="3200" b="1" dirty="0" smtClean="0"/>
              <a:t>ПО ВОПРОСАМ ПОВЫШЕНИЯ  КАЧЕСТВА ОБРАЗОВАНИЯ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56" y="1690688"/>
            <a:ext cx="2082338" cy="294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09" y="1693895"/>
            <a:ext cx="2080260" cy="293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0700" y="4680065"/>
            <a:ext cx="3600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Соглашение №77/3 от 02.04.2021 г. между АУ «Институт развития образования», Управлением образования и молодёжной политики администрации Октябрьского района, МКОУ «</a:t>
            </a:r>
            <a:r>
              <a:rPr lang="ru-RU" sz="1600" dirty="0" err="1" smtClean="0"/>
              <a:t>Чемашинская</a:t>
            </a:r>
            <a:r>
              <a:rPr lang="ru-RU" sz="1600" dirty="0" smtClean="0"/>
              <a:t> ООШ» и </a:t>
            </a:r>
          </a:p>
          <a:p>
            <a:pPr algn="ctr"/>
            <a:r>
              <a:rPr lang="ru-RU" sz="1600" dirty="0" smtClean="0"/>
              <a:t>МКОУ «</a:t>
            </a:r>
            <a:r>
              <a:rPr lang="ru-RU" sz="1600" dirty="0" err="1" smtClean="0"/>
              <a:t>Перегребинская</a:t>
            </a:r>
            <a:r>
              <a:rPr lang="ru-RU" sz="1600" dirty="0" smtClean="0"/>
              <a:t> СОШ№1»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4680065"/>
            <a:ext cx="38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Соглашение №77/18 от 01.06.2021 г. между АУ «Институт развития образования», Управлением образования и молодёжной политики администрации Октябрьского района, </a:t>
            </a:r>
          </a:p>
          <a:p>
            <a:pPr algn="ctr"/>
            <a:r>
              <a:rPr lang="ru-RU" sz="1600" dirty="0" smtClean="0"/>
              <a:t>МКОУ «</a:t>
            </a:r>
            <a:r>
              <a:rPr lang="ru-RU" sz="1600" dirty="0" err="1" smtClean="0"/>
              <a:t>Шеркальская</a:t>
            </a:r>
            <a:r>
              <a:rPr lang="ru-RU" sz="1600" dirty="0" smtClean="0"/>
              <a:t> СОШ» и </a:t>
            </a:r>
          </a:p>
          <a:p>
            <a:pPr algn="ctr"/>
            <a:r>
              <a:rPr lang="ru-RU" sz="1600" dirty="0" smtClean="0"/>
              <a:t>МКОУ «Нижне-</a:t>
            </a:r>
            <a:r>
              <a:rPr lang="ru-RU" sz="1600" dirty="0" err="1" smtClean="0"/>
              <a:t>Нарыкарская</a:t>
            </a:r>
            <a:r>
              <a:rPr lang="ru-RU" sz="1600" dirty="0" smtClean="0"/>
              <a:t> СОШ»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975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СИСТЕМА НАСТАВНИЧЕСТВА В РАМКАХ СЕТЕВОГО ВЗАИМОДЕЙСТВИЯ В 2020-2021 УЧЕБНОМ ГОДУ</a:t>
            </a:r>
            <a:endParaRPr lang="ru-RU" sz="3200" b="1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280472"/>
              </p:ext>
            </p:extLst>
          </p:nvPr>
        </p:nvGraphicFramePr>
        <p:xfrm>
          <a:off x="-1429485" y="1679391"/>
          <a:ext cx="9124950" cy="333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591393"/>
              </p:ext>
            </p:extLst>
          </p:nvPr>
        </p:nvGraphicFramePr>
        <p:xfrm>
          <a:off x="5796244" y="1596536"/>
          <a:ext cx="6009543" cy="340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26047" y="5001602"/>
            <a:ext cx="2490653" cy="155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5001602"/>
            <a:ext cx="2582726" cy="155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 rot="18734792">
            <a:off x="1923697" y="4562058"/>
            <a:ext cx="458973" cy="2293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3941067">
            <a:off x="3847532" y="4557290"/>
            <a:ext cx="458973" cy="2293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157" y="4994732"/>
            <a:ext cx="2490653" cy="155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трелка вправо 10"/>
          <p:cNvSpPr/>
          <p:nvPr/>
        </p:nvSpPr>
        <p:spPr>
          <a:xfrm rot="13941067">
            <a:off x="9584996" y="4557290"/>
            <a:ext cx="458973" cy="22932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11" y="4994733"/>
            <a:ext cx="2490423" cy="155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трелка вправо 12"/>
          <p:cNvSpPr/>
          <p:nvPr/>
        </p:nvSpPr>
        <p:spPr>
          <a:xfrm rot="18734792">
            <a:off x="7593691" y="4552520"/>
            <a:ext cx="458973" cy="2293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7675" y="1943100"/>
            <a:ext cx="11249025" cy="294798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48" y="2106307"/>
            <a:ext cx="2621574" cy="2621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164" y="5151343"/>
            <a:ext cx="5460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iro86.ru/index.php/2015-04-23-09-26-58/1294-virtualnaya-metodicheskaya-ploshchadka-obmena-effektivnymi-praktikami-povysheniya-kachestva-obrazovaniya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2310" y="359348"/>
            <a:ext cx="10339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ВИРТУАЛЬНАЯ МЕТОДИЧЕСКАЯ ПЛОЩАДКА ПОДДЕРЖКИ ШКОЛ </a:t>
            </a:r>
            <a:r>
              <a:rPr lang="ru-RU" sz="2400" b="1" dirty="0" smtClean="0">
                <a:latin typeface="+mj-lt"/>
              </a:rPr>
              <a:t/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С </a:t>
            </a:r>
            <a:r>
              <a:rPr lang="ru-RU" sz="2400" b="1" dirty="0">
                <a:latin typeface="+mj-lt"/>
              </a:rPr>
              <a:t>НИЗКИМИ ОБРАЗОВАТЕЛЬНЫМИ РЕЗУЛЬТАТАМИ и ШКОЛ, ФУНКЦИОНИРУЮЩИХ В СЛОЖНЫХ СОЦИАЛЬНЫХ УСЛОВИЯХ. ПРОЕКТ 500+</a:t>
            </a:r>
            <a:endParaRPr lang="ru-RU" sz="2400" b="1" i="0" dirty="0">
              <a:effectLst/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8207" t="9094" r="19129" b="4014"/>
          <a:stretch/>
        </p:blipFill>
        <p:spPr>
          <a:xfrm>
            <a:off x="6063395" y="1943100"/>
            <a:ext cx="5178669" cy="403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3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РЕАЛИЗАЦИЯ «ДОРОЖНОЙ КАРТЫ» </a:t>
            </a:r>
            <a:br>
              <a:rPr lang="ru-RU" sz="3200" b="1" dirty="0" smtClean="0"/>
            </a:br>
            <a:r>
              <a:rPr lang="ru-RU" sz="3200" b="1" dirty="0" smtClean="0"/>
              <a:t>ПРОЕКТА АДРЕСНОЙ МЕТОДИЧЕСКОЙ ПОМОЩИ </a:t>
            </a:r>
            <a:br>
              <a:rPr lang="ru-RU" sz="3200" b="1" dirty="0" smtClean="0"/>
            </a:br>
            <a:r>
              <a:rPr lang="ru-RU" sz="3200" b="1" dirty="0" smtClean="0"/>
              <a:t>(«500+»)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4389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- рабочее совещание по вопросу организации и реализации в общеобразовательных организациях адресной помощи (500+)</a:t>
            </a:r>
          </a:p>
          <a:p>
            <a:pPr marL="0" indent="0">
              <a:buNone/>
            </a:pPr>
            <a:r>
              <a:rPr lang="ru-RU" sz="2000" dirty="0" smtClean="0"/>
              <a:t>- заполнение карт рисковых профилей ШНОР</a:t>
            </a:r>
          </a:p>
          <a:p>
            <a:pPr marL="0" indent="0">
              <a:buNone/>
            </a:pPr>
            <a:r>
              <a:rPr lang="ru-RU" sz="2000" b="1" dirty="0" smtClean="0"/>
              <a:t>- анкетирование кураторов и руководителей ШНОР с целью сбора сведений об образовательной ситуации в школе, ставшей участницей проекта адресной методической помощи школам с низкими образовательными результатами, в том числе проекта 500+</a:t>
            </a:r>
          </a:p>
          <a:p>
            <a:pPr marL="0" indent="0">
              <a:buNone/>
            </a:pPr>
            <a:r>
              <a:rPr lang="ru-RU" sz="2000" dirty="0" smtClean="0"/>
              <a:t>- мониторинг результативности программ повышения качества образования ШНОР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65" y="1853451"/>
            <a:ext cx="4015642" cy="40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19126"/>
            <a:ext cx="9144000" cy="10477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РЕЗУЛЬТАТЫ АНКЕТИРОВАНИЯ УЧАСТНИКОВ ПРОЕКТА АДРЕСНОЙ МЕТОДИЧЕСКОЙ ПОМОЩИ ОБРАЗОВАТЕЛЬНЫХ ОРГАНИЗАЦИЙ, ИМЕЮЩИХ СТАБИЛЬНО НИЗКИЕ ОБРАЗОВАТЕЛЬНЫЕ РЕЗУЛЬТАТЫ</a:t>
            </a:r>
            <a:endParaRPr lang="ru-RU" sz="24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25738"/>
            <a:ext cx="9372600" cy="165576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Цель анкетирования </a:t>
            </a:r>
            <a:r>
              <a:rPr lang="ru-RU" sz="3200" dirty="0" smtClean="0"/>
              <a:t>– сбор сведений об образовательной ситуации в школе</a:t>
            </a:r>
          </a:p>
          <a:p>
            <a:pPr algn="just"/>
            <a:r>
              <a:rPr lang="ru-RU" sz="3200" b="1" dirty="0" smtClean="0"/>
              <a:t>Участники анкетирования: </a:t>
            </a:r>
            <a:r>
              <a:rPr lang="ru-RU" sz="3200" dirty="0" smtClean="0"/>
              <a:t>учителя, учащиеся и родители 17 образовательных организаций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0" y="594162"/>
            <a:ext cx="1173396" cy="107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1079</Words>
  <Application>Microsoft Office PowerPoint</Application>
  <PresentationFormat>Широкоэкранный</PresentationFormat>
  <Paragraphs>142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РАБОЧЕЕ СОВЕЩАНИЕ   ПЛАНИРОВАНИЕ МЕРОПРИЯТИЙ ОРГАНИЗАЦИОННО-МЕТОДИЧЕСКОГО СОПРОВОЖДЕНИЯ В РАМКАХ ПРОЕКТА «СЕТЕВОЕ ВЗАИМОДЕЙСТВИЕ КАК ЭФФЕКТИВНЫЙ ИНСТРУМЕНТ УПРАВЛЕНИЯ ПРОЦЕССАМИ ПОВЫШЕНИЯ КАЧЕСТВА ОБРАЗОВАНИЯ</vt:lpstr>
      <vt:lpstr>МУНИЦИПАЛЬНЫЙ ПРОЕКТ  «СЕТЕВОЕ ВЗАИМОДЕЙСТВИЕ КАК ЭФФЕКТИВНЫЙ ИНСТРУМЕНТ  УПРАВЛЕНИЯ ПРОЦЕССАМИ ПОВЫШЕНИЯ КАЧЕСТВА ОБРАЗОВАНИЯ»</vt:lpstr>
      <vt:lpstr>НОРМАТИВНОЕ ЗАКРЕПЛЕНИЕ СЕТЕВОГО ВЗАИМОДЕЙСТВИЯ  В 2019-2021 ГГ.</vt:lpstr>
      <vt:lpstr>РЕГИОНАЛЬНЫЙ ПРОЕКТ  АДРЕСНОЙ МЕТОДИЧЕСКОЙ ПОМОЩИ  («500+»)</vt:lpstr>
      <vt:lpstr>ЗАКЛЮЧЕНИЕ ЧЕТЫРЕХСТОРОННИХ СОГЛАШЕНИЙ  ПО ВОПРОСАМ ПОВЫШЕНИЯ  КАЧЕСТВА ОБРАЗОВАНИЯ</vt:lpstr>
      <vt:lpstr>СИСТЕМА НАСТАВНИЧЕСТВА В РАМКАХ СЕТЕВОГО ВЗАИМОДЕЙСТВИЯ В 2020-2021 УЧЕБНОМ ГОДУ</vt:lpstr>
      <vt:lpstr>   </vt:lpstr>
      <vt:lpstr>РЕАЛИЗАЦИЯ «ДОРОЖНОЙ КАРТЫ»  ПРОЕКТА АДРЕСНОЙ МЕТОДИЧЕСКОЙ ПОМОЩИ  («500+»)</vt:lpstr>
      <vt:lpstr>РЕЗУЛЬТАТЫ АНКЕТИРОВАНИЯ УЧАСТНИКОВ ПРОЕКТА АДРЕСНОЙ МЕТОДИЧЕСКОЙ ПОМОЩИ ОБРАЗОВАТЕЛЬНЫХ ОРГАНИЗАЦИЙ, ИМЕЮЩИХ СТАБИЛЬНО НИЗКИЕ ОБРАЗОВАТЕЛЬНЫЕ РЕЗУЛЬТАТЫ</vt:lpstr>
      <vt:lpstr>ТЕБЕ НРАВИТСЯ,  КОГДА У ВАС ОТМЕНЯЮТ КАКИЕ-НИБУДЬ УРОКИ?</vt:lpstr>
      <vt:lpstr>ТЫ ХОТЕЛ БЫ, ЧТОБЫ ТЕБЕ НЕ ЗАДАВАЛИ  ДОМАШНИХ ЗАДАНИЙ?</vt:lpstr>
      <vt:lpstr>НАИБОЛЬШЕЕ КОЛИЧЕСТВО УЧИТЕЛЕЙ, НАБЛЮДАЮЩИХ СНИЖЕНИЕ УСПЕВАЕМОСТИ  УЧАЩИХСЯ</vt:lpstr>
      <vt:lpstr>НАИБОЛЬШЕЕ КОЛИЧЕСТВО УЧИТЕЛЕЙ, СЧИТАЮЩИХ, ЧТО УЧАЩИМСЯ НЕ ВСЕГДА ПО СИЛАМ УСВОЕНИЕ МАТЕРИАЛА</vt:lpstr>
      <vt:lpstr>НАИБОЛЬШЕЕ КОЛИЧЕСТВО РОДИТЕЛЕЙ, СЧИТАЮЩИХ, ЧТО РЕБЕНКУ НЕ ВСЕГДА ПО СИЛАМ  ОБЪЕМ ДОМАШНЕГО ЗАДАНИЯ</vt:lpstr>
      <vt:lpstr>ЗНАЧИТЕЛЬНАЯ ДОЛЯ РОДИТЕЛЕЙ,  КОТОРЫЕ НЕ СОВСЕМ УДОВЛЕТВОРЕНЫ КАЧЕСТВОМ ОБРАЗОВАНИЯ</vt:lpstr>
      <vt:lpstr>ЗНАЧИТЕЛЬНАЯ ДОЛЯ УЧИТЕЛЕЙ И РОДИТЕЛЕЙ УТВЕРЖДАЮТ, ЧТО ЛИШЬ ЧАСТИЧНО СОЗДАНЫ УСЛОВИЯ  ДЛЯ РАЗВИТИЯ ТВОРЧЕСКИХ СПОСОБНОСТЕЙ УЧАЩИХСЯ</vt:lpstr>
      <vt:lpstr>ДОЛЯ УЧИТЕЛЕЙ, КОТОРЫХ НЕ ВСЕГДА  УДОВЛЕТВОРЯЕТ СТИЛЬ РАБОТЫ  АДМИНИСТРАЦИИ ШКОЛЫ</vt:lpstr>
      <vt:lpstr>РЕЗУЛЬТАТЫ КОМПЛЕКСНОЙ ОЦЕНКИ ПО ГРУППЕ ОРГАНИЗАЦИЙ  СО СТАБИЛЬНО НИЗКИМИ ОБРАЗОВАТЕЛЬНЫМИ РЕЗУЛЬТАТАМИ НА 2020-2021 УЧЕБНЫЙ ГОД* </vt:lpstr>
      <vt:lpstr>РЕЗУЛЬТАТЫ КОМПЛЕКСНОЙ ОЦЕНКИ ПО ГРУППЕ ОРГАНИЗАЦИЙ  СО СТАБИЛЬНО НИЗКИМИ ОБРАЗОВАТЕЛЬНЫМИ РЕЗУЛЬТАТАМИ НА 2020-2021 УЧЕБНЫЙ ГОД </vt:lpstr>
      <vt:lpstr>ПЛАН-ГРАФИК ПОСЕЩЕНИЯ ШКОЛ,  ИМЕЮЩИХ СТАБИЛЬНО НИЗКИЕ ОБРАЗОВАТЕЛЬНЫЕ РЕЗУЛЬТАТЫ, ШКОЛАМИ-КУРАТОРАМИ</vt:lpstr>
      <vt:lpstr>ЦЕЛЕВЫЕ УСТАНОВКИ НА БЛИЖАЙШУЮ ПЕРСПЕКТИВУ  В РАМКАХ ДЕЯТЕЛЬНОСТИ МУНИЦИПАЛЬНОЙ ОПОРНОЙ ПЛОЩАДКИ  «СТАНДАРТИЗАЦИЯ ПРОЦЕССОВ И МЕХАНИЗМОВ УПРАВЛЕНИЯ ВНУТРЕННЕЙ СИСТЕМОЙ ОЦЕНКИ КАЧЕСТВА: УПРАВЛЕНИЕ КАЧЕСТВОМ ОБРАЗОВАНИЯ ЧЕРЕЗ РАЗРАБОТКУ, ЭКСПЕРТИЗУ И РЕАЛИЗАЦИЮ ЛОКАЛЬНЫХ НОРМАТИВНЫХ АКТОВ В ОБЩЕОБРАЗОВАТЕЛЬНОЙ ОРГАНИЗАЦИИ» (ДО 20 ДЕКАБРЯ)</vt:lpstr>
      <vt:lpstr>ЦЕЛЕВЫЕ УСТАНОВКИ НА БЛИЖАЙШУЮ ПЕРСПЕКТИВУ  В РАМКАХ ДЕЯТЕЛЬНОСТИ МУНИЦИПАЛЬНОЙ ОПОРНОЙ ПЛОЩАДКИ  «СТАНДАРТИЗАЦИЯ ПРОЦЕССОВ И МЕХАНИЗМОВ УПРАВЛЕНИЯ ВНУТРЕННЕЙ СИСТЕМОЙ ОЦЕНКИ КАЧЕСТВА: УПРАВЛЕНИЕ КАЧЕСТВОМ ОБРАЗОВАНИЯ ЧЕРЕЗ РАЗРАБОТКУ, ЭКСПЕРТИЗУ И РЕАЛИЗАЦИЮ ЛОКАЛЬНЫХ НОРМАТИВНЫХ АКТОВ В ОБЩЕОБРАЗОВАТЕЛЬНОЙ ОРГАНИЗАЦИИ» (ДО 20 ДЕКАБРЯ)</vt:lpstr>
      <vt:lpstr>ЦЕЛЕВЫЕ УСТАНОВКИ НА БЛИЖАЙШУЮ ПЕРСПЕКТИВУ  В РАМКАХ ДЕЯТЕЛЬНОСТИ МУНИЦИПАЛЬНОЙ ОПОРНОЙ ПЛОЩАДКИ  «СТАНДАРТИЗАЦИЯ ПРОЦЕССОВ И МЕХАНИЗМОВ УПРАВЛЕНИЯ ВНУТРЕННЕЙ СИСТЕМОЙ ОЦЕНКИ КАЧЕСТВА: УПРАВЛЕНИЕ КАЧЕСТВОМ ОБРАЗОВАНИЯ ЧЕРЕЗ РАЗРАБОТКУ, ЭКСПЕРТИЗУ И РЕАЛИЗАЦИЮ ЛОКАЛЬНЫХ НОРМАТИВНЫХ АКТОВ В ОБЩЕОБРАЗОВАТЕЛЬНОЙ ОРГАНИЗАЦИИ» (ДО 20 ДЕКАБРЯ)</vt:lpstr>
      <vt:lpstr>ПЛАНИРУЕМЫЙ РЕЗУЛЬТАТ ДЕЯТЕЛЬНОСТИ В РАМКАХ СЕТЕВОГО ВЗАИМОДЕЙСТВИЯ (ОКТЯБРЬ-ДЕКАБРЬ 2021 ГОДА)</vt:lpstr>
      <vt:lpstr> «Лучше целится в высокое качество и не попасть в него, чем целится в низкое качество и попасть в него»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УЧАСТНИКОВ ПРОЕКТА АДРЕСНОЙ МЕТОДИЧЕСКОЙ ПОМОЩИ ОБРАЗОВАТЕЛЬНЫХ ОРГАНИЗАЦИЙ, ИМЕЮЩИХ СТАБИЛЬНО НИЗКИЕ ОБРАЗОВАТЕЛЬНЫЕ РЕЗУЛЬТАТЫ</dc:title>
  <dc:creator>Polina</dc:creator>
  <cp:lastModifiedBy>Polina</cp:lastModifiedBy>
  <cp:revision>30</cp:revision>
  <dcterms:created xsi:type="dcterms:W3CDTF">2021-10-27T02:50:39Z</dcterms:created>
  <dcterms:modified xsi:type="dcterms:W3CDTF">2021-10-29T03:26:19Z</dcterms:modified>
</cp:coreProperties>
</file>